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2" r:id="rId6"/>
    <p:sldMasterId id="2147483697" r:id="rId7"/>
    <p:sldMasterId id="2147483709" r:id="rId8"/>
  </p:sldMasterIdLst>
  <p:notesMasterIdLst>
    <p:notesMasterId r:id="rId24"/>
  </p:notesMasterIdLst>
  <p:handoutMasterIdLst>
    <p:handoutMasterId r:id="rId25"/>
  </p:handoutMasterIdLst>
  <p:sldIdLst>
    <p:sldId id="256" r:id="rId9"/>
    <p:sldId id="432" r:id="rId10"/>
    <p:sldId id="422" r:id="rId11"/>
    <p:sldId id="441" r:id="rId12"/>
    <p:sldId id="443" r:id="rId13"/>
    <p:sldId id="448" r:id="rId14"/>
    <p:sldId id="444" r:id="rId15"/>
    <p:sldId id="445" r:id="rId16"/>
    <p:sldId id="446" r:id="rId17"/>
    <p:sldId id="447" r:id="rId18"/>
    <p:sldId id="449" r:id="rId19"/>
    <p:sldId id="450" r:id="rId20"/>
    <p:sldId id="452" r:id="rId21"/>
    <p:sldId id="451" r:id="rId22"/>
    <p:sldId id="418" r:id="rId23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9B31330-A87A-4836-A59A-606EA928AE9D}">
          <p14:sldIdLst>
            <p14:sldId id="256"/>
            <p14:sldId id="432"/>
            <p14:sldId id="422"/>
            <p14:sldId id="441"/>
            <p14:sldId id="443"/>
            <p14:sldId id="448"/>
            <p14:sldId id="444"/>
            <p14:sldId id="445"/>
            <p14:sldId id="446"/>
            <p14:sldId id="447"/>
            <p14:sldId id="449"/>
            <p14:sldId id="450"/>
            <p14:sldId id="452"/>
            <p14:sldId id="451"/>
            <p14:sldId id="4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792" userDrawn="1">
          <p15:clr>
            <a:srgbClr val="A4A3A4"/>
          </p15:clr>
        </p15:guide>
        <p15:guide id="2" pos="96" userDrawn="1">
          <p15:clr>
            <a:srgbClr val="A4A3A4"/>
          </p15:clr>
        </p15:guide>
        <p15:guide id="3" orient="horz" pos="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Gonzalez" initials="MG" lastIdx="6" clrIdx="0">
    <p:extLst>
      <p:ext uri="{19B8F6BF-5375-455C-9EA6-DF929625EA0E}">
        <p15:presenceInfo xmlns:p15="http://schemas.microsoft.com/office/powerpoint/2012/main" userId="S::mgonzalez@aip.org::162ea9a3-7ece-44f3-98cb-e57014e9b6dd" providerId="AD"/>
      </p:ext>
    </p:extLst>
  </p:cmAuthor>
  <p:cmAuthor id="2" name="Sara Rotjan" initials="SR" lastIdx="8" clrIdx="1">
    <p:extLst>
      <p:ext uri="{19B8F6BF-5375-455C-9EA6-DF929625EA0E}">
        <p15:presenceInfo xmlns:p15="http://schemas.microsoft.com/office/powerpoint/2012/main" userId="S::srotjan@aip.org::fa66f620-c79f-48ab-af58-f9a570c75e31" providerId="AD"/>
      </p:ext>
    </p:extLst>
  </p:cmAuthor>
  <p:cmAuthor id="3" name="Susan Lo" initials="SL" lastIdx="1" clrIdx="2">
    <p:extLst>
      <p:ext uri="{19B8F6BF-5375-455C-9EA6-DF929625EA0E}">
        <p15:presenceInfo xmlns:p15="http://schemas.microsoft.com/office/powerpoint/2012/main" userId="S::slo@aip.org::e817f813-a065-4db6-ada0-2bd11f2195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00679A"/>
    <a:srgbClr val="006196"/>
    <a:srgbClr val="007096"/>
    <a:srgbClr val="FF7F00"/>
    <a:srgbClr val="48FFF3"/>
    <a:srgbClr val="08A69A"/>
    <a:srgbClr val="00A599"/>
    <a:srgbClr val="ABA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5226" autoAdjust="0"/>
  </p:normalViewPr>
  <p:slideViewPr>
    <p:cSldViewPr snapToGrid="0" snapToObjects="1">
      <p:cViewPr varScale="1">
        <p:scale>
          <a:sx n="67" d="100"/>
          <a:sy n="67" d="100"/>
        </p:scale>
        <p:origin x="668" y="44"/>
      </p:cViewPr>
      <p:guideLst>
        <p:guide orient="horz" pos="3792"/>
        <p:guide pos="96"/>
        <p:guide orient="horz" pos="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57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Rebuzzi" userId="7acce0dc-e9b0-4655-97f7-6439290b68d9" providerId="ADAL" clId="{AB966EE5-AF45-4060-BAC9-4D3B592C72D6}"/>
    <pc:docChg chg="modSld">
      <pc:chgData name="Julia Rebuzzi" userId="7acce0dc-e9b0-4655-97f7-6439290b68d9" providerId="ADAL" clId="{AB966EE5-AF45-4060-BAC9-4D3B592C72D6}" dt="2022-02-22T14:45:18.334" v="25" actId="1076"/>
      <pc:docMkLst>
        <pc:docMk/>
      </pc:docMkLst>
      <pc:sldChg chg="modSp mod">
        <pc:chgData name="Julia Rebuzzi" userId="7acce0dc-e9b0-4655-97f7-6439290b68d9" providerId="ADAL" clId="{AB966EE5-AF45-4060-BAC9-4D3B592C72D6}" dt="2022-02-22T14:45:18.334" v="25" actId="1076"/>
        <pc:sldMkLst>
          <pc:docMk/>
          <pc:sldMk cId="1201922000" sldId="256"/>
        </pc:sldMkLst>
        <pc:spChg chg="mod">
          <ac:chgData name="Julia Rebuzzi" userId="7acce0dc-e9b0-4655-97f7-6439290b68d9" providerId="ADAL" clId="{AB966EE5-AF45-4060-BAC9-4D3B592C72D6}" dt="2022-02-22T14:45:12.619" v="24" actId="20577"/>
          <ac:spMkLst>
            <pc:docMk/>
            <pc:sldMk cId="1201922000" sldId="256"/>
            <ac:spMk id="2" creationId="{FC2477F3-31A9-42B9-AC06-C3439DB9FEC3}"/>
          </ac:spMkLst>
        </pc:spChg>
        <pc:spChg chg="mod">
          <ac:chgData name="Julia Rebuzzi" userId="7acce0dc-e9b0-4655-97f7-6439290b68d9" providerId="ADAL" clId="{AB966EE5-AF45-4060-BAC9-4D3B592C72D6}" dt="2022-02-22T14:45:18.334" v="25" actId="1076"/>
          <ac:spMkLst>
            <pc:docMk/>
            <pc:sldMk cId="1201922000" sldId="256"/>
            <ac:spMk id="3" creationId="{DAFAF8FB-210E-4CF4-A5DB-3CD0D392703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5DEC74-69E8-D241-8E7A-C3FF540282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2D4AD28-CBE5-5D4A-9F2B-22D2B7546CE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63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F2A83E-222E-1341-822A-1DB8451B51CB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0428305-CB30-0945-B9A2-EE3E4213A3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1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5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05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02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33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06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09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0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038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53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77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5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70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13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0428305-CB30-0945-B9A2-EE3E4213A3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92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9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5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2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4E22-9B44-4AEE-8DBA-F4DD60D85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CF2D2-B110-4196-AD32-2EDC87E1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C89A4-BF24-47D3-815C-480E8A63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1466C-182C-4392-948F-D37D139A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02F2-0403-439C-8AF8-26045F73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2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B7F4-B04B-40EF-AF1C-6BF4FC94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1B95F-2635-4183-9C6F-B0586EE86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71AC-4E0D-4F0F-9680-EA2E7AE0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E4FA3-890E-4AFD-9F4A-BA05BAEA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C9E72-878B-416A-905A-E291C53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51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DFA2-1FAF-4F2B-B41A-9768BF73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7B487-F44C-48BE-8584-CC54AFF8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89B0-506B-4CE4-B51C-E5E6BF5F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BDB4D-1277-4B87-8B99-3D99D74B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6EAF-F1C2-4EE8-A186-19C193EF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67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203F-79EB-4D5A-91A6-548E01E0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C8B0-2C9E-4E04-97F6-941AEB4F5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69895-E2B1-45A5-AEA9-E63268B86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30405-8BD2-4342-B5E2-5409ECE6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E4A25-1B3E-41B9-8C1A-D83E21D3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67EF8-A349-4824-B6BF-75B45E55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23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ECA1-C93A-44CD-91F7-C2EA41AF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6EF5A-EAA0-41F8-B806-676163BA1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30DFF-294B-46ED-9503-80E8E315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6306-F634-4D3C-B29D-4802B7A4A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6D592-74D3-4117-815A-F06C1DFD3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80C14-5B58-406C-8B36-444076F0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EF764-E1DB-49BF-8E3B-7CED6C62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9B591-7BC4-48B9-A59D-8B26418C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44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AB77-07B6-4627-98ED-1E6639E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6CCB0-7D77-42BE-9B71-882926E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90838-12CC-43F5-9A92-5262D935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019B-0F94-4890-81D9-76D32BC8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87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3E650-4FE7-4CB0-970A-26AEE131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C8E91-926E-4DE9-98EF-12BA0C20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803F9-85CD-42E7-99B8-4A2AC6E5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4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12FA-DBC4-434F-9E7A-05AA36D1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CCF7-962D-466E-8F4F-5AD57D46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3B137-79E8-4D89-8626-C47EE7F4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0EA32-F66D-4E5B-9F90-DB27AF52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90A9-AB5E-436E-9D06-12E63A8A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B934A-DDE0-4611-875C-E053DE87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2" y="365127"/>
            <a:ext cx="9811871" cy="670299"/>
          </a:xfrm>
        </p:spPr>
        <p:txBody>
          <a:bodyPr rtlCol="0">
            <a:norm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2" y="1185705"/>
            <a:ext cx="9811871" cy="4784789"/>
          </a:xfrm>
        </p:spPr>
        <p:txBody>
          <a:bodyPr rtlCol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9731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3F13-8F46-45A1-9C73-DAB49918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3D1C8-EDC2-42F0-9934-85619D8B1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72201-C88B-466C-AE79-507034223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A9964-EFD1-46D5-AD77-C5DC432D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10B3-FD49-4BD3-A659-891C63A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EB27E-C19B-4536-BC49-DBFEEDDA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21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F534-70B1-449C-ADAC-852ACD74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C6A97-26E6-4E58-A31D-A8FDC52C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4C4EE-D697-488D-809A-6E244DC4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5BD3-E361-4E41-8533-088316C3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6B91D-274C-4642-BFD6-D9E9A88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8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7A519-A304-4E3E-A933-118D7A7CA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A7F6A-2EA2-43AF-801B-B2507AB34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E1DF7-A027-4521-AA23-EB60659E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4EE2-34C0-4221-9D95-8C16569D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351F0-85C6-4036-8D26-6B454953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94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4E22-9B44-4AEE-8DBA-F4DD60D85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CF2D2-B110-4196-AD32-2EDC87E1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C89A4-BF24-47D3-815C-480E8A63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1466C-182C-4392-948F-D37D139A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02F2-0403-439C-8AF8-26045F73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123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B7F4-B04B-40EF-AF1C-6BF4FC94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1B95F-2635-4183-9C6F-B0586EE86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71AC-4E0D-4F0F-9680-EA2E7AE0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E4FA3-890E-4AFD-9F4A-BA05BAEA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C9E72-878B-416A-905A-E291C53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9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DFA2-1FAF-4F2B-B41A-9768BF73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7B487-F44C-48BE-8584-CC54AFF8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89B0-506B-4CE4-B51C-E5E6BF5F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BDB4D-1277-4B87-8B99-3D99D74B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6EAF-F1C2-4EE8-A186-19C193EF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4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203F-79EB-4D5A-91A6-548E01E0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C8B0-2C9E-4E04-97F6-941AEB4F5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69895-E2B1-45A5-AEA9-E63268B86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30405-8BD2-4342-B5E2-5409ECE6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E4A25-1B3E-41B9-8C1A-D83E21D3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67EF8-A349-4824-B6BF-75B45E55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53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ECA1-C93A-44CD-91F7-C2EA41AF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6EF5A-EAA0-41F8-B806-676163BA1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30DFF-294B-46ED-9503-80E8E315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6306-F634-4D3C-B29D-4802B7A4A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6D592-74D3-4117-815A-F06C1DFD3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80C14-5B58-406C-8B36-444076F0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EF764-E1DB-49BF-8E3B-7CED6C62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9B591-7BC4-48B9-A59D-8B26418C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91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AB77-07B6-4627-98ED-1E6639E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6CCB0-7D77-42BE-9B71-882926E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90838-12CC-43F5-9A92-5262D935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019B-0F94-4890-81D9-76D32BC8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7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3E650-4FE7-4CB0-970A-26AEE131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C8E91-926E-4DE9-98EF-12BA0C20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803F9-85CD-42E7-99B8-4A2AC6E5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0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rtlCol="0" anchor="b"/>
          <a:lstStyle>
            <a:lvl1pPr>
              <a:defRPr sz="45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 rtlCol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12FA-DBC4-434F-9E7A-05AA36D1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CCF7-962D-466E-8F4F-5AD57D46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3B137-79E8-4D89-8626-C47EE7F4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0EA32-F66D-4E5B-9F90-DB27AF52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90A9-AB5E-436E-9D06-12E63A8A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B934A-DDE0-4611-875C-E053DE87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18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3F13-8F46-45A1-9C73-DAB49918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3D1C8-EDC2-42F0-9934-85619D8B1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72201-C88B-466C-AE79-507034223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A9964-EFD1-46D5-AD77-C5DC432D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10B3-FD49-4BD3-A659-891C63A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EB27E-C19B-4536-BC49-DBFEEDDA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96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F534-70B1-449C-ADAC-852ACD74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C6A97-26E6-4E58-A31D-A8FDC52C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4C4EE-D697-488D-809A-6E244DC4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5BD3-E361-4E41-8533-088316C3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6B91D-274C-4642-BFD6-D9E9A88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039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7A519-A304-4E3E-A933-118D7A7CA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A7F6A-2EA2-43AF-801B-B2507AB34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E1DF7-A027-4521-AA23-EB60659E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4EE2-34C0-4221-9D95-8C16569D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351F0-85C6-4036-8D26-6B454953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05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4E22-9B44-4AEE-8DBA-F4DD60D85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CF2D2-B110-4196-AD32-2EDC87E1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C89A4-BF24-47D3-815C-480E8A63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1466C-182C-4392-948F-D37D139A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02F2-0403-439C-8AF8-26045F73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B7F4-B04B-40EF-AF1C-6BF4FC94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1B95F-2635-4183-9C6F-B0586EE86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71AC-4E0D-4F0F-9680-EA2E7AE0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E4FA3-890E-4AFD-9F4A-BA05BAEA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C9E72-878B-416A-905A-E291C53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43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DFA2-1FAF-4F2B-B41A-9768BF73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7B487-F44C-48BE-8584-CC54AFF8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89B0-506B-4CE4-B51C-E5E6BF5F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BDB4D-1277-4B87-8B99-3D99D74B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6EAF-F1C2-4EE8-A186-19C193EF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67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203F-79EB-4D5A-91A6-548E01E0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C8B0-2C9E-4E04-97F6-941AEB4F5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69895-E2B1-45A5-AEA9-E63268B86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30405-8BD2-4342-B5E2-5409ECE6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E4A25-1B3E-41B9-8C1A-D83E21D3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67EF8-A349-4824-B6BF-75B45E55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55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ECA1-C93A-44CD-91F7-C2EA41AF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6EF5A-EAA0-41F8-B806-676163BA1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30DFF-294B-46ED-9503-80E8E315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6306-F634-4D3C-B29D-4802B7A4A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6D592-74D3-4117-815A-F06C1DFD3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80C14-5B58-406C-8B36-444076F0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EF764-E1DB-49BF-8E3B-7CED6C62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9B591-7BC4-48B9-A59D-8B26418C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80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AB77-07B6-4627-98ED-1E6639E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6CCB0-7D77-42BE-9B71-882926E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90838-12CC-43F5-9A92-5262D935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019B-0F94-4890-81D9-76D32BC8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53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21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3E650-4FE7-4CB0-970A-26AEE131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C8E91-926E-4DE9-98EF-12BA0C20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803F9-85CD-42E7-99B8-4A2AC6E5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18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12FA-DBC4-434F-9E7A-05AA36D1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CCF7-962D-466E-8F4F-5AD57D46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3B137-79E8-4D89-8626-C47EE7F4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0EA32-F66D-4E5B-9F90-DB27AF52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90A9-AB5E-436E-9D06-12E63A8A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B934A-DDE0-4611-875C-E053DE87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83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3F13-8F46-45A1-9C73-DAB49918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3D1C8-EDC2-42F0-9934-85619D8B1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72201-C88B-466C-AE79-507034223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A9964-EFD1-46D5-AD77-C5DC432D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10B3-FD49-4BD3-A659-891C63A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EB27E-C19B-4536-BC49-DBFEEDDA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54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F534-70B1-449C-ADAC-852ACD74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C6A97-26E6-4E58-A31D-A8FDC52C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4C4EE-D697-488D-809A-6E244DC4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5BD3-E361-4E41-8533-088316C3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6B91D-274C-4642-BFD6-D9E9A88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9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7A519-A304-4E3E-A933-118D7A7CA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A7F6A-2EA2-43AF-801B-B2507AB34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E1DF7-A027-4521-AA23-EB60659E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4EE2-34C0-4221-9D95-8C16569D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351F0-85C6-4036-8D26-6B454953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4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4E22-9B44-4AEE-8DBA-F4DD60D85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CF2D2-B110-4196-AD32-2EDC87E13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C89A4-BF24-47D3-815C-480E8A633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1466C-182C-4392-948F-D37D139A9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02F2-0403-439C-8AF8-26045F73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83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B7F4-B04B-40EF-AF1C-6BF4FC94A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1B95F-2635-4183-9C6F-B0586EE86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71AC-4E0D-4F0F-9680-EA2E7AE0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E4FA3-890E-4AFD-9F4A-BA05BAEA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C9E72-878B-416A-905A-E291C53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07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DFA2-1FAF-4F2B-B41A-9768BF73D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7B487-F44C-48BE-8584-CC54AFF87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89B0-506B-4CE4-B51C-E5E6BF5F8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BDB4D-1277-4B87-8B99-3D99D74B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66EAF-F1C2-4EE8-A186-19C193EF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9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203F-79EB-4D5A-91A6-548E01E0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4C8B0-2C9E-4E04-97F6-941AEB4F5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69895-E2B1-45A5-AEA9-E63268B86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230405-8BD2-4342-B5E2-5409ECE6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E4A25-1B3E-41B9-8C1A-D83E21D3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67EF8-A349-4824-B6BF-75B45E55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01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ECA1-C93A-44CD-91F7-C2EA41AF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6EF5A-EAA0-41F8-B806-676163BA1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F30DFF-294B-46ED-9503-80E8E315C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986306-F634-4D3C-B29D-4802B7A4AE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06D592-74D3-4117-815A-F06C1DFD3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80C14-5B58-406C-8B36-444076F0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9EF764-E1DB-49BF-8E3B-7CED6C62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9B591-7BC4-48B9-A59D-8B26418C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7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59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AB77-07B6-4627-98ED-1E6639EB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6CCB0-7D77-42BE-9B71-882926E6F7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890838-12CC-43F5-9A92-5262D9354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019B-0F94-4890-81D9-76D32BC8D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99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F3E650-4FE7-4CB0-970A-26AEE131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5C8E91-926E-4DE9-98EF-12BA0C201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803F9-85CD-42E7-99B8-4A2AC6E5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35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F12FA-DBC4-434F-9E7A-05AA36D1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CCF7-962D-466E-8F4F-5AD57D46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93B137-79E8-4D89-8626-C47EE7F48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0EA32-F66D-4E5B-9F90-DB27AF52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690A9-AB5E-436E-9D06-12E63A8A0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B934A-DDE0-4611-875C-E053DE87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04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3F13-8F46-45A1-9C73-DAB49918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3D1C8-EDC2-42F0-9934-85619D8B1C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72201-C88B-466C-AE79-507034223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A9964-EFD1-46D5-AD77-C5DC432D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10B3-FD49-4BD3-A659-891C63A9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EB27E-C19B-4536-BC49-DBFEEDDA0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208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F534-70B1-449C-ADAC-852ACD741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9C6A97-26E6-4E58-A31D-A8FDC52C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4C4EE-D697-488D-809A-6E244DC4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A5BD3-E361-4E41-8533-088316C3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6B91D-274C-4642-BFD6-D9E9A88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212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97A519-A304-4E3E-A933-118D7A7CA6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FA7F6A-2EA2-43AF-801B-B2507AB34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E1DF7-A027-4521-AA23-EB60659E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50950F8-FAA1-4391-A41C-07637D7B4A37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4EE2-34C0-4221-9D95-8C16569D8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351F0-85C6-4036-8D26-6B454953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D05DED8F-37BC-4FF4-8FB1-32142BD1690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32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4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19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2400"/>
            </a:lvl1pPr>
          </a:lstStyle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F89BD4F0-24DC-3843-845A-2FA1243C0D6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15A3877B-393D-7E44-90D0-9894BC5783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B2E249-0E3B-48A6-B3E3-76658FDA7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8628" r="5495" b="7636"/>
          <a:stretch/>
        </p:blipFill>
        <p:spPr>
          <a:xfrm>
            <a:off x="0" y="0"/>
            <a:ext cx="12336379" cy="685800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24517FE0-2D1C-4AE7-9312-2DAC38DA84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1518" y="6453620"/>
            <a:ext cx="223170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Proprietary &amp; Confidential (AIP Publishing)</a:t>
            </a:r>
            <a:endParaRPr lang="en-US" altLang="x-none" sz="75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EDBDDC-A034-4E18-816C-89E9827FE2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6552" y="6453620"/>
            <a:ext cx="1546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publishing.aip.org</a:t>
            </a:r>
          </a:p>
          <a:p>
            <a:pPr rtl="0" eaLnBrk="1" hangingPunct="1"/>
            <a:endParaRPr lang="en-US" altLang="x-none" sz="75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C5231D9C-1A3D-4714-9583-CEFBE8C081F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6396470"/>
            <a:ext cx="11241004" cy="4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17479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2FC0D5E5-2492-4EED-AB79-269735DC020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52058" y="6147062"/>
            <a:ext cx="468140" cy="4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6BF2882E-D87D-42F6-ABD4-73D1EA995C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94"/>
            <a:ext cx="4893276" cy="638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274EE1-2B00-46F1-B0AF-43AFDE4A4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6442" t="12066" r="38871" b="12801"/>
          <a:stretch/>
        </p:blipFill>
        <p:spPr>
          <a:xfrm>
            <a:off x="-2" y="-794"/>
            <a:ext cx="4893276" cy="6398825"/>
          </a:xfrm>
          <a:prstGeom prst="rect">
            <a:avLst/>
          </a:prstGeom>
        </p:spPr>
      </p:pic>
      <p:sp>
        <p:nvSpPr>
          <p:cNvPr id="29" name="Rectangle 13">
            <a:extLst>
              <a:ext uri="{FF2B5EF4-FFF2-40B4-BE49-F238E27FC236}">
                <a16:creationId xmlns:a16="http://schemas.microsoft.com/office/drawing/2014/main" id="{4AC54213-ED27-4CE5-A61C-0EB2242FF7F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1717" y="6474886"/>
            <a:ext cx="223170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Proprietary &amp; Confidential (AIP Publishing)</a:t>
            </a:r>
            <a:endParaRPr lang="en-US" altLang="x-none" sz="75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B52E83-5993-4C1A-A84E-65C2B7200C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6552" y="6453620"/>
            <a:ext cx="1546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tx1">
                    <a:lumMod val="75000"/>
                    <a:lumOff val="2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publishing.aip.org</a:t>
            </a:r>
          </a:p>
          <a:p>
            <a:pPr rtl="0" eaLnBrk="1" hangingPunct="1"/>
            <a:endParaRPr lang="en-US" altLang="x-none" sz="750" dirty="0">
              <a:solidFill>
                <a:schemeClr val="tx1">
                  <a:lumMod val="75000"/>
                  <a:lumOff val="2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31" name="Picture 7">
            <a:extLst>
              <a:ext uri="{FF2B5EF4-FFF2-40B4-BE49-F238E27FC236}">
                <a16:creationId xmlns:a16="http://schemas.microsoft.com/office/drawing/2014/main" id="{683008D3-43A2-4363-A1A4-A2ECEA77E7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6396470"/>
            <a:ext cx="11241004" cy="4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2D27B1F2-0CFA-4F0A-B95D-11AECA1E92C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452058" y="6147062"/>
            <a:ext cx="468140" cy="4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1E8E90-288F-4B7C-B64C-0183EE5E8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07" t="26135" r="5495" b="47390"/>
          <a:stretch/>
        </p:blipFill>
        <p:spPr>
          <a:xfrm>
            <a:off x="0" y="5764771"/>
            <a:ext cx="12192000" cy="1093229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9DA204F8-8474-474C-ACC1-D03A3235F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26" y="1041736"/>
            <a:ext cx="11932224" cy="51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D484ADCF-9596-4863-9FA2-E787A57C615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52058" y="6147062"/>
            <a:ext cx="468140" cy="46814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1A9D6F4A-347A-4362-826F-0DBB775E50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1723" y="6464253"/>
            <a:ext cx="223170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Proprietary &amp; Confidential (AIP Publishing)</a:t>
            </a:r>
            <a:endParaRPr lang="en-US" altLang="x-none" sz="75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A3C55-9A03-430B-BB99-7D0FC328B9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6552" y="6453620"/>
            <a:ext cx="1546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publishing.aip.org</a:t>
            </a:r>
          </a:p>
          <a:p>
            <a:pPr rtl="0" eaLnBrk="1" hangingPunct="1"/>
            <a:endParaRPr lang="en-US" altLang="x-none" sz="75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70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D1E8E90-288F-4B7C-B64C-0183EE5E81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07" t="26135" r="5495" b="47390"/>
          <a:stretch/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D484ADCF-9596-4863-9FA2-E787A57C615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452058" y="6147062"/>
            <a:ext cx="468140" cy="46814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1A9D6F4A-347A-4362-826F-0DBB775E50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1718" y="6464253"/>
            <a:ext cx="223170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Proprietary &amp; Confidential (AIP Publishing)</a:t>
            </a:r>
            <a:endParaRPr lang="en-US" altLang="x-none" sz="75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A3C55-9A03-430B-BB99-7D0FC328B9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6552" y="6453620"/>
            <a:ext cx="1546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publishing.aip.org</a:t>
            </a:r>
          </a:p>
          <a:p>
            <a:pPr rtl="0" eaLnBrk="1" hangingPunct="1"/>
            <a:endParaRPr lang="en-US" altLang="x-none" sz="750" dirty="0">
              <a:solidFill>
                <a:schemeClr val="bg1"/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D484ADCF-9596-4863-9FA2-E787A57C615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452058" y="6147062"/>
            <a:ext cx="468140" cy="46814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1A9D6F4A-347A-4362-826F-0DBB775E506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980149" y="6464253"/>
            <a:ext cx="2231701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Proprietary &amp; Confidential (AIP Publishing)</a:t>
            </a:r>
            <a:endParaRPr lang="en-US" altLang="x-none" sz="7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AA3C55-9A03-430B-BB99-7D0FC328B9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6552" y="6453620"/>
            <a:ext cx="154622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rtl="0" eaLnBrk="1" hangingPunct="1"/>
            <a:r>
              <a:rPr lang="es" sz="750">
                <a:solidFill>
                  <a:schemeClr val="tx1">
                    <a:lumMod val="65000"/>
                    <a:lumOff val="35000"/>
                  </a:schemeClr>
                </a:solidFill>
                <a:latin typeface="Montserrat" charset="0"/>
                <a:ea typeface="Montserrat" charset="0"/>
                <a:cs typeface="Montserrat" charset="0"/>
              </a:rPr>
              <a:t>publishing.aip.org</a:t>
            </a:r>
          </a:p>
          <a:p>
            <a:pPr rtl="0" eaLnBrk="1" hangingPunct="1"/>
            <a:endParaRPr lang="en-US" altLang="x-none" sz="750" dirty="0">
              <a:solidFill>
                <a:schemeClr val="tx1">
                  <a:lumMod val="65000"/>
                  <a:lumOff val="35000"/>
                </a:schemeClr>
              </a:solidFill>
              <a:latin typeface="Montserrat" charset="0"/>
              <a:ea typeface="Montserrat" charset="0"/>
              <a:cs typeface="Montserrat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53F39B7-6BA8-4676-9D56-FF52CAA29CC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379" y="6396470"/>
            <a:ext cx="11241004" cy="4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18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hyperlink" Target="https://publishing.aip.org/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tation.org/" TargetMode="External"/><Relationship Id="rId7" Type="http://schemas.openxmlformats.org/officeDocument/2006/relationships/hyperlink" Target="https://publishing.aip.org/wp-content/uploads/2019/04/LRC_AdminSeptUp_UserGuide2019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publishing.aip.org/wp-content/uploads/Scitation_Userguide.pdf" TargetMode="External"/><Relationship Id="rId5" Type="http://schemas.openxmlformats.org/officeDocument/2006/relationships/hyperlink" Target="https://publishing.aip.org/" TargetMode="External"/><Relationship Id="rId4" Type="http://schemas.openxmlformats.org/officeDocument/2006/relationships/hyperlink" Target="https://publishing.aip.org/publications/books/library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s://www.scitation.org/action/registration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2477F3-31A9-42B9-AC06-C3439DB9FEC3}"/>
              </a:ext>
            </a:extLst>
          </p:cNvPr>
          <p:cNvSpPr txBox="1"/>
          <p:nvPr/>
        </p:nvSpPr>
        <p:spPr>
          <a:xfrm>
            <a:off x="336551" y="2159001"/>
            <a:ext cx="9550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4400" b="1" dirty="0">
                <a:solidFill>
                  <a:schemeClr val="bg1"/>
                </a:solidFill>
                <a:latin typeface="Montserrat" panose="00000500000000000000" pitchFamily="2" charset="0"/>
              </a:rPr>
              <a:t>Descripción General de la Plataforma Scitation de AIP Publising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AF8FB-210E-4CF4-A5DB-3CD0D3927034}"/>
              </a:ext>
            </a:extLst>
          </p:cNvPr>
          <p:cNvSpPr txBox="1"/>
          <p:nvPr/>
        </p:nvSpPr>
        <p:spPr>
          <a:xfrm>
            <a:off x="336551" y="4822826"/>
            <a:ext cx="1139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2022</a:t>
            </a:r>
            <a:endParaRPr lang="es" sz="1800" b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92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83BED27D-5926-4AC6-B980-301F5084E9DF}"/>
              </a:ext>
            </a:extLst>
          </p:cNvPr>
          <p:cNvSpPr/>
          <p:nvPr/>
        </p:nvSpPr>
        <p:spPr>
          <a:xfrm>
            <a:off x="1627915" y="190999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b="1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394370"/>
            <a:ext cx="444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Visualice un artículo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BDFAAE-CDB2-40B4-BC76-91B77B66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74" t="-1" r="697" b="29198"/>
          <a:stretch/>
        </p:blipFill>
        <p:spPr>
          <a:xfrm>
            <a:off x="5112950" y="4031750"/>
            <a:ext cx="1980046" cy="17023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7BB6173-349B-4C0B-9377-126B6B9D2D24}"/>
              </a:ext>
            </a:extLst>
          </p:cNvPr>
          <p:cNvSpPr/>
          <p:nvPr/>
        </p:nvSpPr>
        <p:spPr>
          <a:xfrm>
            <a:off x="6475607" y="2094904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760711A-026C-4B71-90D3-01D43C4F7B78}"/>
              </a:ext>
            </a:extLst>
          </p:cNvPr>
          <p:cNvSpPr/>
          <p:nvPr/>
        </p:nvSpPr>
        <p:spPr>
          <a:xfrm>
            <a:off x="6319310" y="3557995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198BA-74B9-494A-ABA1-88B267C37814}"/>
              </a:ext>
            </a:extLst>
          </p:cNvPr>
          <p:cNvSpPr/>
          <p:nvPr/>
        </p:nvSpPr>
        <p:spPr>
          <a:xfrm>
            <a:off x="444881" y="363951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1BCA4-2CC9-4F0E-A3BC-9182E48D8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56" y="190500"/>
            <a:ext cx="6576569" cy="562239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734AFFE1-B3E9-4CD2-BA27-92B2EF1BDC92}"/>
              </a:ext>
            </a:extLst>
          </p:cNvPr>
          <p:cNvSpPr/>
          <p:nvPr/>
        </p:nvSpPr>
        <p:spPr>
          <a:xfrm>
            <a:off x="164039" y="690396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55187E-99AB-4F4F-9840-192ADE6725E5}"/>
              </a:ext>
            </a:extLst>
          </p:cNvPr>
          <p:cNvSpPr/>
          <p:nvPr/>
        </p:nvSpPr>
        <p:spPr>
          <a:xfrm>
            <a:off x="164040" y="119029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3BACE44-F3E1-4E49-84E1-C0456A4E3FA6}"/>
              </a:ext>
            </a:extLst>
          </p:cNvPr>
          <p:cNvSpPr/>
          <p:nvPr/>
        </p:nvSpPr>
        <p:spPr>
          <a:xfrm>
            <a:off x="164038" y="1587909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8157D0B-4522-4EB5-BE53-8C15B136E1DB}"/>
              </a:ext>
            </a:extLst>
          </p:cNvPr>
          <p:cNvSpPr/>
          <p:nvPr/>
        </p:nvSpPr>
        <p:spPr>
          <a:xfrm>
            <a:off x="164038" y="193511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B1344F-B67E-4E4E-AFCC-B0889850415C}"/>
              </a:ext>
            </a:extLst>
          </p:cNvPr>
          <p:cNvSpPr/>
          <p:nvPr/>
        </p:nvSpPr>
        <p:spPr>
          <a:xfrm>
            <a:off x="164037" y="229946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4206C3-569A-44E9-8848-3B392982F7A2}"/>
              </a:ext>
            </a:extLst>
          </p:cNvPr>
          <p:cNvSpPr/>
          <p:nvPr/>
        </p:nvSpPr>
        <p:spPr>
          <a:xfrm>
            <a:off x="162894" y="262371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B86C80B-1754-45FF-9A55-9550D1D6E695}"/>
              </a:ext>
            </a:extLst>
          </p:cNvPr>
          <p:cNvSpPr/>
          <p:nvPr/>
        </p:nvSpPr>
        <p:spPr>
          <a:xfrm>
            <a:off x="164037" y="2899417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7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368E6FC-4AD9-47AB-9C85-4C325DBD3903}"/>
              </a:ext>
            </a:extLst>
          </p:cNvPr>
          <p:cNvSpPr/>
          <p:nvPr/>
        </p:nvSpPr>
        <p:spPr>
          <a:xfrm>
            <a:off x="1423358" y="2873955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5C5B7E-DF44-43B3-8C98-97E1AC3750F2}"/>
              </a:ext>
            </a:extLst>
          </p:cNvPr>
          <p:cNvSpPr/>
          <p:nvPr/>
        </p:nvSpPr>
        <p:spPr>
          <a:xfrm>
            <a:off x="6421588" y="2828268"/>
            <a:ext cx="418120" cy="295932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F92D5B-D676-4BDB-ACAE-1ABCA57B8F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65"/>
          <a:stretch/>
        </p:blipFill>
        <p:spPr>
          <a:xfrm>
            <a:off x="5491924" y="3124200"/>
            <a:ext cx="983684" cy="17023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312C3A3-EEB2-4457-8BBA-524566059066}"/>
              </a:ext>
            </a:extLst>
          </p:cNvPr>
          <p:cNvGrpSpPr/>
          <p:nvPr/>
        </p:nvGrpSpPr>
        <p:grpSpPr>
          <a:xfrm>
            <a:off x="7535481" y="1065169"/>
            <a:ext cx="4388712" cy="5109091"/>
            <a:chOff x="7535481" y="1065169"/>
            <a:chExt cx="4388712" cy="51090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35F5C4-F6B0-4632-9FF4-17D15016EBA3}"/>
                </a:ext>
              </a:extLst>
            </p:cNvPr>
            <p:cNvSpPr txBox="1"/>
            <p:nvPr/>
          </p:nvSpPr>
          <p:spPr>
            <a:xfrm>
              <a:off x="7535481" y="4995593"/>
              <a:ext cx="58929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rtl="0"/>
              <a:r>
                <a:rPr lang="es" sz="14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805BDF-0EF4-4655-A852-CDE7FE381443}"/>
                </a:ext>
              </a:extLst>
            </p:cNvPr>
            <p:cNvSpPr txBox="1"/>
            <p:nvPr/>
          </p:nvSpPr>
          <p:spPr>
            <a:xfrm>
              <a:off x="7548556" y="1065169"/>
              <a:ext cx="4375637" cy="5109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La barra de navegación de la revista permanecerá estática a lo largo de cada artículo por el cual navegue.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El icono de candado le indica el acceso.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Título del artículo.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Un icono le indicará si se trata de un artículo destacado, una selección del editor o Scilight.</a:t>
              </a: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Revista / DOI / Información del autor.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Vea las afiliaciones de los artículos y de los autores.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Descargue o vea el PDF.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Menú de navegación del artículo.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Comparta un artículo con sus colegas o recomiéndeselo a su bibliotecario.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s" sz="12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200" dirty="0"/>
                <a:t>A medida que los artículos reciban "vistas" y "citas", se calcularán y actualizarán diariamente bajo las "métricas“.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40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0B1C87-AEF8-483F-B25A-049F87586825}"/>
                </a:ext>
              </a:extLst>
            </p:cNvPr>
            <p:cNvSpPr/>
            <p:nvPr/>
          </p:nvSpPr>
          <p:spPr>
            <a:xfrm>
              <a:off x="7591115" y="1132951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1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3889B9-678C-4E82-9765-C051B59999D2}"/>
                </a:ext>
              </a:extLst>
            </p:cNvPr>
            <p:cNvSpPr/>
            <p:nvPr/>
          </p:nvSpPr>
          <p:spPr>
            <a:xfrm>
              <a:off x="7591115" y="1611369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50E034C-941E-4943-9B2D-64CDAE3953A5}"/>
                </a:ext>
              </a:extLst>
            </p:cNvPr>
            <p:cNvSpPr/>
            <p:nvPr/>
          </p:nvSpPr>
          <p:spPr>
            <a:xfrm>
              <a:off x="7591115" y="2000720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3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AB7E7EE-B47B-408A-97A8-3CE9BE14C26E}"/>
                </a:ext>
              </a:extLst>
            </p:cNvPr>
            <p:cNvSpPr/>
            <p:nvPr/>
          </p:nvSpPr>
          <p:spPr>
            <a:xfrm>
              <a:off x="7591115" y="2360650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4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B6D4060-E948-4A1A-810A-829749E755A7}"/>
                </a:ext>
              </a:extLst>
            </p:cNvPr>
            <p:cNvSpPr/>
            <p:nvPr/>
          </p:nvSpPr>
          <p:spPr>
            <a:xfrm>
              <a:off x="7591115" y="2959722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5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CB3C3ED-3CA1-46EF-8C02-E6FADEFB235C}"/>
                </a:ext>
              </a:extLst>
            </p:cNvPr>
            <p:cNvSpPr/>
            <p:nvPr/>
          </p:nvSpPr>
          <p:spPr>
            <a:xfrm>
              <a:off x="7591115" y="3301685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6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07E3745-4C2F-41D1-9296-E35F7C1FB271}"/>
                </a:ext>
              </a:extLst>
            </p:cNvPr>
            <p:cNvSpPr/>
            <p:nvPr/>
          </p:nvSpPr>
          <p:spPr>
            <a:xfrm>
              <a:off x="7581900" y="3660273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7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C2C9A88-52AD-42BB-BAFD-CED66198311E}"/>
                </a:ext>
              </a:extLst>
            </p:cNvPr>
            <p:cNvSpPr/>
            <p:nvPr/>
          </p:nvSpPr>
          <p:spPr>
            <a:xfrm>
              <a:off x="7581899" y="4046666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8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AF8EE83-A30A-4F74-A8E9-3C213DB138D2}"/>
                </a:ext>
              </a:extLst>
            </p:cNvPr>
            <p:cNvSpPr/>
            <p:nvPr/>
          </p:nvSpPr>
          <p:spPr>
            <a:xfrm>
              <a:off x="7591115" y="4396751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9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82E161E-9743-4ABD-804B-08EBD011055F}"/>
              </a:ext>
            </a:extLst>
          </p:cNvPr>
          <p:cNvSpPr/>
          <p:nvPr/>
        </p:nvSpPr>
        <p:spPr>
          <a:xfrm>
            <a:off x="7601268" y="4990465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3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54250C-6475-44A7-B7D3-FF3A0C44C092}"/>
              </a:ext>
            </a:extLst>
          </p:cNvPr>
          <p:cNvSpPr txBox="1"/>
          <p:nvPr/>
        </p:nvSpPr>
        <p:spPr>
          <a:xfrm>
            <a:off x="7535481" y="4938854"/>
            <a:ext cx="609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dirty="0">
                <a:solidFill>
                  <a:srgbClr val="FFFFFF"/>
                </a:solidFill>
              </a:rPr>
              <a:t>10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183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83BED27D-5926-4AC6-B980-301F5084E9DF}"/>
              </a:ext>
            </a:extLst>
          </p:cNvPr>
          <p:cNvSpPr/>
          <p:nvPr/>
        </p:nvSpPr>
        <p:spPr>
          <a:xfrm>
            <a:off x="1672055" y="192904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b="1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91115" y="468987"/>
            <a:ext cx="444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000" dirty="0">
                <a:latin typeface="Montserrat SemiBold" panose="00000700000000000000" pitchFamily="50" charset="0"/>
                <a:cs typeface="Cavolini" panose="020B0502040204020203" pitchFamily="66" charset="0"/>
              </a:rPr>
              <a:t>Página de inicio de los  libros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4BDFAAE-CDB2-40B4-BC76-91B77B663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074" t="-1" r="697" b="29198"/>
          <a:stretch/>
        </p:blipFill>
        <p:spPr>
          <a:xfrm>
            <a:off x="5112950" y="4031750"/>
            <a:ext cx="1980046" cy="17023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7BB6173-349B-4C0B-9377-126B6B9D2D24}"/>
              </a:ext>
            </a:extLst>
          </p:cNvPr>
          <p:cNvSpPr/>
          <p:nvPr/>
        </p:nvSpPr>
        <p:spPr>
          <a:xfrm>
            <a:off x="6519747" y="2113954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760711A-026C-4B71-90D3-01D43C4F7B78}"/>
              </a:ext>
            </a:extLst>
          </p:cNvPr>
          <p:cNvSpPr/>
          <p:nvPr/>
        </p:nvSpPr>
        <p:spPr>
          <a:xfrm>
            <a:off x="6363450" y="3577045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198BA-74B9-494A-ABA1-88B267C37814}"/>
              </a:ext>
            </a:extLst>
          </p:cNvPr>
          <p:cNvSpPr/>
          <p:nvPr/>
        </p:nvSpPr>
        <p:spPr>
          <a:xfrm>
            <a:off x="489021" y="365856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34AFFE1-B3E9-4CD2-BA27-92B2EF1BDC92}"/>
              </a:ext>
            </a:extLst>
          </p:cNvPr>
          <p:cNvSpPr/>
          <p:nvPr/>
        </p:nvSpPr>
        <p:spPr>
          <a:xfrm>
            <a:off x="208179" y="709446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A55187E-99AB-4F4F-9840-192ADE6725E5}"/>
              </a:ext>
            </a:extLst>
          </p:cNvPr>
          <p:cNvSpPr/>
          <p:nvPr/>
        </p:nvSpPr>
        <p:spPr>
          <a:xfrm>
            <a:off x="208180" y="120934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76F141-F762-419E-88C0-B0D727A7C0CB}"/>
              </a:ext>
            </a:extLst>
          </p:cNvPr>
          <p:cNvSpPr/>
          <p:nvPr/>
        </p:nvSpPr>
        <p:spPr>
          <a:xfrm>
            <a:off x="2416539" y="120934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3BACE44-F3E1-4E49-84E1-C0456A4E3FA6}"/>
              </a:ext>
            </a:extLst>
          </p:cNvPr>
          <p:cNvSpPr/>
          <p:nvPr/>
        </p:nvSpPr>
        <p:spPr>
          <a:xfrm>
            <a:off x="208178" y="1606959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8157D0B-4522-4EB5-BE53-8C15B136E1DB}"/>
              </a:ext>
            </a:extLst>
          </p:cNvPr>
          <p:cNvSpPr/>
          <p:nvPr/>
        </p:nvSpPr>
        <p:spPr>
          <a:xfrm>
            <a:off x="208178" y="195416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DB1344F-B67E-4E4E-AFCC-B0889850415C}"/>
              </a:ext>
            </a:extLst>
          </p:cNvPr>
          <p:cNvSpPr/>
          <p:nvPr/>
        </p:nvSpPr>
        <p:spPr>
          <a:xfrm>
            <a:off x="208177" y="231851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4206C3-569A-44E9-8848-3B392982F7A2}"/>
              </a:ext>
            </a:extLst>
          </p:cNvPr>
          <p:cNvSpPr/>
          <p:nvPr/>
        </p:nvSpPr>
        <p:spPr>
          <a:xfrm>
            <a:off x="207034" y="264276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7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B86C80B-1754-45FF-9A55-9550D1D6E695}"/>
              </a:ext>
            </a:extLst>
          </p:cNvPr>
          <p:cNvSpPr/>
          <p:nvPr/>
        </p:nvSpPr>
        <p:spPr>
          <a:xfrm>
            <a:off x="208177" y="2918467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8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368E6FC-4AD9-47AB-9C85-4C325DBD3903}"/>
              </a:ext>
            </a:extLst>
          </p:cNvPr>
          <p:cNvSpPr/>
          <p:nvPr/>
        </p:nvSpPr>
        <p:spPr>
          <a:xfrm>
            <a:off x="3763969" y="2918466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65C5B7E-DF44-43B3-8C98-97E1AC3750F2}"/>
              </a:ext>
            </a:extLst>
          </p:cNvPr>
          <p:cNvSpPr/>
          <p:nvPr/>
        </p:nvSpPr>
        <p:spPr>
          <a:xfrm>
            <a:off x="6563705" y="3133068"/>
            <a:ext cx="418120" cy="295932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F92D5B-D676-4BDB-ACAE-1ABCA57B8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65"/>
          <a:stretch/>
        </p:blipFill>
        <p:spPr>
          <a:xfrm>
            <a:off x="5536064" y="3143250"/>
            <a:ext cx="983684" cy="170230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CBBF8A8-CDB8-4891-8145-3DCD00705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2676" r="4771" b="3474"/>
          <a:stretch/>
        </p:blipFill>
        <p:spPr bwMode="auto">
          <a:xfrm>
            <a:off x="152400" y="209550"/>
            <a:ext cx="6856893" cy="5524500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4251E1-D10E-46BA-9D40-3D285326E64A}"/>
              </a:ext>
            </a:extLst>
          </p:cNvPr>
          <p:cNvSpPr txBox="1"/>
          <p:nvPr/>
        </p:nvSpPr>
        <p:spPr>
          <a:xfrm>
            <a:off x="7548556" y="1261074"/>
            <a:ext cx="43756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 fontAlgn="base">
              <a:buClr>
                <a:schemeClr val="bg1"/>
              </a:buClr>
              <a:buFont typeface="+mj-lt"/>
              <a:buAutoNum type="arabicPeriod"/>
            </a:pPr>
            <a:r>
              <a:rPr lang="es" sz="1400" b="0" i="0" dirty="0">
                <a:solidFill>
                  <a:srgbClr val="444444"/>
                </a:solidFill>
                <a:effectLst/>
              </a:rPr>
              <a:t>​</a:t>
            </a:r>
            <a:r>
              <a:rPr lang="es" sz="1400" i="0" u="none" strike="noStrike" dirty="0">
                <a:solidFill>
                  <a:srgbClr val="000000"/>
                </a:solidFill>
                <a:effectLst/>
              </a:rPr>
              <a:t>Navegue</a:t>
            </a:r>
            <a:r>
              <a:rPr lang="es" sz="1400" b="0" i="0" u="none" strike="noStrike" dirty="0">
                <a:solidFill>
                  <a:srgbClr val="000000"/>
                </a:solidFill>
                <a:effectLst/>
              </a:rPr>
              <a:t> por los títulos por fecha de publicación, tipo de libro o autor.</a:t>
            </a:r>
          </a:p>
          <a:p>
            <a:pPr marL="342900" indent="-342900" algn="l" rtl="0" fontAlgn="base">
              <a:buClr>
                <a:schemeClr val="bg1"/>
              </a:buClr>
              <a:buFont typeface="+mj-lt"/>
              <a:buAutoNum type="arabicPeriod"/>
            </a:pPr>
            <a:endParaRPr lang="en-US" sz="1400" b="0" i="0" dirty="0">
              <a:solidFill>
                <a:srgbClr val="444444"/>
              </a:solidFill>
              <a:effectLst/>
            </a:endParaRPr>
          </a:p>
          <a:p>
            <a:pPr marL="342900" indent="-342900" algn="l" rtl="0" fontAlgn="base">
              <a:buClr>
                <a:schemeClr val="bg1"/>
              </a:buClr>
              <a:buFont typeface="+mj-lt"/>
              <a:buAutoNum type="arabicPeriod"/>
            </a:pPr>
            <a:r>
              <a:rPr lang="es" sz="1400" dirty="0">
                <a:solidFill>
                  <a:srgbClr val="000000"/>
                </a:solidFill>
              </a:rPr>
              <a:t>Visualice los títulos destacados y publicados recientemente en este carrusel.</a:t>
            </a:r>
          </a:p>
          <a:p>
            <a:pPr marL="342900" indent="-342900" algn="l" rtl="0" fontAlgn="base">
              <a:buClr>
                <a:schemeClr val="bg1"/>
              </a:buClr>
              <a:buFont typeface="+mj-lt"/>
              <a:buAutoNum type="arabicPeriod"/>
            </a:pPr>
            <a:endParaRPr lang="en-US" sz="1400" b="0" i="0" dirty="0">
              <a:solidFill>
                <a:srgbClr val="444444"/>
              </a:solidFill>
              <a:effectLst/>
            </a:endParaRPr>
          </a:p>
          <a:p>
            <a:pPr marL="342900" indent="-342900" algn="l" rtl="0" fontAlgn="base">
              <a:buClr>
                <a:schemeClr val="bg1"/>
              </a:buClr>
              <a:buFont typeface="+mj-lt"/>
              <a:buAutoNum type="arabicPeriod"/>
            </a:pPr>
            <a:r>
              <a:rPr lang="es" sz="1400" b="0" i="0" u="none" strike="noStrike" dirty="0">
                <a:solidFill>
                  <a:srgbClr val="000000"/>
                </a:solidFill>
                <a:effectLst/>
              </a:rPr>
              <a:t>Seleccione un tipo de libro específico para que visualizar los títulos dentro de una subcolección específica</a:t>
            </a:r>
            <a:r>
              <a:rPr lang="es" sz="1400" b="0" i="0" dirty="0">
                <a:solidFill>
                  <a:srgbClr val="444444"/>
                </a:solidFill>
                <a:effectLst/>
              </a:rPr>
              <a:t>​​.</a:t>
            </a:r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endParaRPr lang="en-US" sz="14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F3F7438-B370-4F6E-BFEE-3F7AAFB8E0D4}"/>
              </a:ext>
            </a:extLst>
          </p:cNvPr>
          <p:cNvSpPr/>
          <p:nvPr/>
        </p:nvSpPr>
        <p:spPr>
          <a:xfrm>
            <a:off x="208181" y="873045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B97FE4D-0FA4-49F4-A734-089E56FAEC95}"/>
              </a:ext>
            </a:extLst>
          </p:cNvPr>
          <p:cNvSpPr/>
          <p:nvPr/>
        </p:nvSpPr>
        <p:spPr>
          <a:xfrm>
            <a:off x="854022" y="914003"/>
            <a:ext cx="543426" cy="20455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A3817D-FF46-40EA-84C1-071958005A4E}"/>
              </a:ext>
            </a:extLst>
          </p:cNvPr>
          <p:cNvSpPr/>
          <p:nvPr/>
        </p:nvSpPr>
        <p:spPr>
          <a:xfrm>
            <a:off x="208181" y="1225904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1BD3407-2763-409E-93A4-32FA5722FEFD}"/>
              </a:ext>
            </a:extLst>
          </p:cNvPr>
          <p:cNvSpPr/>
          <p:nvPr/>
        </p:nvSpPr>
        <p:spPr>
          <a:xfrm>
            <a:off x="208181" y="375642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A8CA249-FEC9-4FF7-B60C-4B6B42AF3552}"/>
              </a:ext>
            </a:extLst>
          </p:cNvPr>
          <p:cNvSpPr/>
          <p:nvPr/>
        </p:nvSpPr>
        <p:spPr>
          <a:xfrm>
            <a:off x="7590891" y="1319508"/>
            <a:ext cx="204557" cy="204557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271AD83-27B6-4437-9D3D-39609DB204E8}"/>
              </a:ext>
            </a:extLst>
          </p:cNvPr>
          <p:cNvSpPr/>
          <p:nvPr/>
        </p:nvSpPr>
        <p:spPr>
          <a:xfrm>
            <a:off x="7590891" y="1929103"/>
            <a:ext cx="204557" cy="204557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9F5BC33-BE8D-4EC9-9087-E05F805C42AC}"/>
              </a:ext>
            </a:extLst>
          </p:cNvPr>
          <p:cNvSpPr/>
          <p:nvPr/>
        </p:nvSpPr>
        <p:spPr>
          <a:xfrm>
            <a:off x="7581900" y="2610751"/>
            <a:ext cx="204557" cy="204557"/>
          </a:xfrm>
          <a:prstGeom prst="ellipse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8922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394370"/>
            <a:ext cx="444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Portada de los libros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BF78B1-D150-4AB1-B8AC-4BB91C7FB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7" r="5831"/>
          <a:stretch/>
        </p:blipFill>
        <p:spPr>
          <a:xfrm>
            <a:off x="216349" y="206616"/>
            <a:ext cx="6725003" cy="46958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DB22D89-84EA-4BDB-BBE0-0DE924B9F5F1}"/>
              </a:ext>
            </a:extLst>
          </p:cNvPr>
          <p:cNvSpPr txBox="1"/>
          <p:nvPr/>
        </p:nvSpPr>
        <p:spPr>
          <a:xfrm>
            <a:off x="7581900" y="909472"/>
            <a:ext cx="437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/>
              <a:t>Lea el primer capítulo de cualquier título de nuestra primera colección de manera GRATUITA.</a:t>
            </a:r>
            <a:endParaRPr lang="en-US" sz="1400" i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12780B-5735-4C94-ACB6-3B1B2A87842C}"/>
              </a:ext>
            </a:extLst>
          </p:cNvPr>
          <p:cNvSpPr/>
          <p:nvPr/>
        </p:nvSpPr>
        <p:spPr>
          <a:xfrm>
            <a:off x="122811" y="870110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ABCFFD-D170-4652-A404-63E2C3208454}"/>
              </a:ext>
            </a:extLst>
          </p:cNvPr>
          <p:cNvSpPr/>
          <p:nvPr/>
        </p:nvSpPr>
        <p:spPr>
          <a:xfrm>
            <a:off x="122811" y="120556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BE5CD9A-A3E6-4659-914C-4227811235CF}"/>
              </a:ext>
            </a:extLst>
          </p:cNvPr>
          <p:cNvSpPr/>
          <p:nvPr/>
        </p:nvSpPr>
        <p:spPr>
          <a:xfrm>
            <a:off x="1227711" y="1562519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8B2147-0656-4192-855B-877291042259}"/>
              </a:ext>
            </a:extLst>
          </p:cNvPr>
          <p:cNvSpPr/>
          <p:nvPr/>
        </p:nvSpPr>
        <p:spPr>
          <a:xfrm>
            <a:off x="3476571" y="2346065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A864B6-FFE9-4D9D-B7E8-1F8715D42D4F}"/>
              </a:ext>
            </a:extLst>
          </p:cNvPr>
          <p:cNvSpPr/>
          <p:nvPr/>
        </p:nvSpPr>
        <p:spPr>
          <a:xfrm>
            <a:off x="4202019" y="2346064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2C09330-0342-4BCF-A55C-6E4DC7B8B431}"/>
              </a:ext>
            </a:extLst>
          </p:cNvPr>
          <p:cNvSpPr/>
          <p:nvPr/>
        </p:nvSpPr>
        <p:spPr>
          <a:xfrm>
            <a:off x="122810" y="288792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932C5A21-971F-4B83-9229-9FA0FCEE7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293" y="3722617"/>
            <a:ext cx="4047815" cy="288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445AE7-C626-4C32-9584-03E341A14F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64" r="17849" b="16089"/>
          <a:stretch/>
        </p:blipFill>
        <p:spPr>
          <a:xfrm>
            <a:off x="3270593" y="3884911"/>
            <a:ext cx="3086099" cy="2284173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D15E5C6-60D0-4F3D-9DA4-C2478FCAA6BF}"/>
              </a:ext>
            </a:extLst>
          </p:cNvPr>
          <p:cNvGrpSpPr/>
          <p:nvPr/>
        </p:nvGrpSpPr>
        <p:grpSpPr>
          <a:xfrm>
            <a:off x="7581900" y="1577894"/>
            <a:ext cx="4754491" cy="4339650"/>
            <a:chOff x="7581900" y="1577894"/>
            <a:chExt cx="4754491" cy="433965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C34154-3131-4741-A9F5-EEA3F0E18A03}"/>
                </a:ext>
              </a:extLst>
            </p:cNvPr>
            <p:cNvSpPr txBox="1"/>
            <p:nvPr/>
          </p:nvSpPr>
          <p:spPr>
            <a:xfrm>
              <a:off x="7854123" y="1577894"/>
              <a:ext cx="4482268" cy="4339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 fontAlgn="base">
                <a:buClr>
                  <a:schemeClr val="accent4"/>
                </a:buClr>
              </a:pPr>
              <a:r>
                <a:rPr lang="es" sz="1200" b="0" i="0" u="none" strike="noStrike" dirty="0">
                  <a:solidFill>
                    <a:srgbClr val="000000"/>
                  </a:solidFill>
                  <a:effectLst/>
                </a:rPr>
                <a:t>El menú de navegación de los Libros permanece estático durante toda la experiencia.</a:t>
              </a:r>
            </a:p>
            <a:p>
              <a:pPr algn="l" rtl="0" fontAlgn="base">
                <a:buClr>
                  <a:schemeClr val="accent4"/>
                </a:buClr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algn="l" rtl="0" fontAlgn="base">
                <a:buClr>
                  <a:schemeClr val="accent4"/>
                </a:buClr>
              </a:pPr>
              <a:r>
                <a:rPr lang="es" sz="1200" dirty="0">
                  <a:solidFill>
                    <a:srgbClr val="000000"/>
                  </a:solidFill>
                </a:rPr>
                <a:t>Una banderilla indica a qué "Tipo de libro" está accediendo, y funciona como un enlace rápido a una búsqueda filtrada de los títulos dentro de esta categoría.</a:t>
              </a:r>
            </a:p>
            <a:p>
              <a:pPr algn="l" rtl="0" fontAlgn="base">
                <a:buClr>
                  <a:schemeClr val="accent4"/>
                </a:buClr>
              </a:pPr>
              <a:endParaRPr lang="en-US" sz="1200" b="0" i="0" u="none" strike="noStrike" dirty="0">
                <a:solidFill>
                  <a:srgbClr val="000000"/>
                </a:solidFill>
                <a:effectLst/>
              </a:endParaRPr>
            </a:p>
            <a:p>
              <a:pPr fontAlgn="base">
                <a:buClr>
                  <a:schemeClr val="accent4"/>
                </a:buClr>
              </a:pPr>
              <a:r>
                <a:rPr lang="es" sz="1200" dirty="0">
                  <a:solidFill>
                    <a:srgbClr val="000000"/>
                  </a:solidFill>
                </a:rPr>
                <a:t>El icono de candado indica el nivel de acceso.</a:t>
              </a:r>
            </a:p>
            <a:p>
              <a:pPr fontAlgn="base">
                <a:buClr>
                  <a:schemeClr val="accent4"/>
                </a:buClr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fontAlgn="base">
                <a:buClr>
                  <a:schemeClr val="accent4"/>
                </a:buClr>
              </a:pPr>
              <a:r>
                <a:rPr lang="es" sz="1200" dirty="0">
                  <a:solidFill>
                    <a:srgbClr val="000000"/>
                  </a:solidFill>
                </a:rPr>
                <a:t>"myBook": una opción para imprimir en blanco y negro con descuento, que es exclusiva para los lectores de las instituciones que tienen una licencia activa.</a:t>
              </a:r>
              <a:endParaRPr lang="en-US" sz="1200" dirty="0">
                <a:solidFill>
                  <a:srgbClr val="000000"/>
                </a:solidFill>
              </a:endParaRPr>
            </a:p>
            <a:p>
              <a:pPr fontAlgn="base">
                <a:buClr>
                  <a:schemeClr val="accent4"/>
                </a:buClr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fontAlgn="base">
                <a:buClr>
                  <a:schemeClr val="accent4"/>
                </a:buClr>
              </a:pPr>
              <a:r>
                <a:rPr lang="es" sz="1200" dirty="0">
                  <a:solidFill>
                    <a:srgbClr val="000000"/>
                  </a:solidFill>
                </a:rPr>
                <a:t>"Comprarlo impreso" está abierto para cualquier lector que esté interesado en comprar una versión impresa a color.</a:t>
              </a:r>
            </a:p>
            <a:p>
              <a:pPr fontAlgn="base">
                <a:buClr>
                  <a:schemeClr val="accent4"/>
                </a:buClr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fontAlgn="base">
                <a:buClr>
                  <a:schemeClr val="accent4"/>
                </a:buClr>
              </a:pPr>
              <a:r>
                <a:rPr lang="es" sz="1200" dirty="0">
                  <a:solidFill>
                    <a:srgbClr val="000000"/>
                  </a:solidFill>
                </a:rPr>
                <a:t>Seleccione entre la versión PDF o ePub de un título.</a:t>
              </a:r>
            </a:p>
            <a:p>
              <a:pPr fontAlgn="base">
                <a:buClr>
                  <a:schemeClr val="accent4"/>
                </a:buClr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fontAlgn="base">
                <a:buClr>
                  <a:schemeClr val="accent4"/>
                </a:buClr>
              </a:pPr>
              <a:r>
                <a:rPr lang="es" sz="1200" dirty="0">
                  <a:solidFill>
                    <a:srgbClr val="000000"/>
                  </a:solidFill>
                </a:rPr>
                <a:t>El menú de navegación del Título les ofrece información, herramientas y recursos adicionales para los lectores.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AA3295-EAB2-4587-A710-846A25E4685A}"/>
                </a:ext>
              </a:extLst>
            </p:cNvPr>
            <p:cNvSpPr/>
            <p:nvPr/>
          </p:nvSpPr>
          <p:spPr>
            <a:xfrm>
              <a:off x="7590891" y="1642700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5A42260-CF36-46B0-9BC3-73C1015F83F1}"/>
                </a:ext>
              </a:extLst>
            </p:cNvPr>
            <p:cNvSpPr/>
            <p:nvPr/>
          </p:nvSpPr>
          <p:spPr>
            <a:xfrm>
              <a:off x="7590891" y="2216573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45C0499-6EB1-4F31-BA84-DFEE8F0FEEF4}"/>
                </a:ext>
              </a:extLst>
            </p:cNvPr>
            <p:cNvSpPr/>
            <p:nvPr/>
          </p:nvSpPr>
          <p:spPr>
            <a:xfrm>
              <a:off x="7594615" y="2903487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3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8CD555-2ACA-4F69-9452-BA3B52B9B096}"/>
                </a:ext>
              </a:extLst>
            </p:cNvPr>
            <p:cNvSpPr/>
            <p:nvPr/>
          </p:nvSpPr>
          <p:spPr>
            <a:xfrm>
              <a:off x="7581900" y="3290595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4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8BB271-A2B0-43DC-BC1F-C28C0804D8C9}"/>
                </a:ext>
              </a:extLst>
            </p:cNvPr>
            <p:cNvSpPr/>
            <p:nvPr/>
          </p:nvSpPr>
          <p:spPr>
            <a:xfrm>
              <a:off x="7594615" y="4038314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5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36C4DD-6448-4455-A679-F3FF0385403F}"/>
                </a:ext>
              </a:extLst>
            </p:cNvPr>
            <p:cNvSpPr/>
            <p:nvPr/>
          </p:nvSpPr>
          <p:spPr>
            <a:xfrm>
              <a:off x="7594615" y="4578839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6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896FCB3-B5D3-46FA-9ECE-F84368A34D61}"/>
                </a:ext>
              </a:extLst>
            </p:cNvPr>
            <p:cNvSpPr/>
            <p:nvPr/>
          </p:nvSpPr>
          <p:spPr>
            <a:xfrm>
              <a:off x="7591115" y="4955948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7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65F0FBB2-484A-4927-9EAC-A45AAAD10FE0}"/>
              </a:ext>
            </a:extLst>
          </p:cNvPr>
          <p:cNvSpPr/>
          <p:nvPr/>
        </p:nvSpPr>
        <p:spPr>
          <a:xfrm>
            <a:off x="2570736" y="288792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721716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394370"/>
            <a:ext cx="444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Vea un capítulo del libro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B22D89-84EA-4BDB-BBE0-0DE924B9F5F1}"/>
              </a:ext>
            </a:extLst>
          </p:cNvPr>
          <p:cNvSpPr txBox="1"/>
          <p:nvPr/>
        </p:nvSpPr>
        <p:spPr>
          <a:xfrm>
            <a:off x="7581900" y="1064146"/>
            <a:ext cx="437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 dirty="0"/>
              <a:t>Las herramientas y características adicionales están disponibles para cada capítulo</a:t>
            </a:r>
            <a:endParaRPr lang="en-US" sz="14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15E5C6-60D0-4F3D-9DA4-C2478FCAA6BF}"/>
              </a:ext>
            </a:extLst>
          </p:cNvPr>
          <p:cNvGrpSpPr/>
          <p:nvPr/>
        </p:nvGrpSpPr>
        <p:grpSpPr>
          <a:xfrm>
            <a:off x="7548556" y="1596525"/>
            <a:ext cx="4482268" cy="2862322"/>
            <a:chOff x="7548556" y="1596525"/>
            <a:chExt cx="4482268" cy="286232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C34154-3131-4741-A9F5-EEA3F0E18A03}"/>
                </a:ext>
              </a:extLst>
            </p:cNvPr>
            <p:cNvSpPr txBox="1"/>
            <p:nvPr/>
          </p:nvSpPr>
          <p:spPr>
            <a:xfrm>
              <a:off x="7548556" y="1596525"/>
              <a:ext cx="448226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r>
                <a:rPr lang="es" sz="1200" b="0" i="0" u="none" strike="noStrike" dirty="0">
                  <a:solidFill>
                    <a:srgbClr val="000000"/>
                  </a:solidFill>
                  <a:effectLst/>
                </a:rPr>
                <a:t>El primer capítulo de cada título es GRATUITO para que se pueda visualizar previamente</a:t>
              </a: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r>
                <a:rPr lang="es" sz="1200" b="0" i="0" dirty="0">
                  <a:solidFill>
                    <a:srgbClr val="000000"/>
                  </a:solidFill>
                  <a:effectLst/>
                </a:rPr>
                <a:t>Nombre del autor e identificación de ORCID</a:t>
              </a: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endParaRPr lang="en-US" sz="1200" dirty="0">
                <a:solidFill>
                  <a:srgbClr val="000000"/>
                </a:solidFill>
              </a:endParaRP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r>
                <a:rPr lang="es" sz="1200" b="0" i="0" dirty="0">
                  <a:solidFill>
                    <a:srgbClr val="444444"/>
                  </a:solidFill>
                  <a:effectLst/>
                </a:rPr>
                <a:t>Cada capítulo tiene una breve descripción general</a:t>
              </a: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endParaRPr lang="en-US" sz="1200" dirty="0">
                <a:solidFill>
                  <a:srgbClr val="444444"/>
                </a:solidFill>
              </a:endParaRP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r>
                <a:rPr lang="es" sz="1200" b="0" i="0" dirty="0">
                  <a:solidFill>
                    <a:srgbClr val="444444"/>
                  </a:solidFill>
                  <a:effectLst/>
                </a:rPr>
                <a:t>Descargue citas, añádalas a sus favoritos y permisos</a:t>
              </a: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endParaRPr lang="en-US" sz="1200" dirty="0">
                <a:solidFill>
                  <a:srgbClr val="444444"/>
                </a:solidFill>
              </a:endParaRP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r>
                <a:rPr lang="es" sz="1200" b="0" i="0" dirty="0">
                  <a:solidFill>
                    <a:srgbClr val="444444"/>
                  </a:solidFill>
                  <a:effectLst/>
                </a:rPr>
                <a:t>Vea los ISBN, la información de las citas, los derechos de autor y la biografía del autor y del editor</a:t>
              </a: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endParaRPr lang="en-US" sz="1200" dirty="0">
                <a:solidFill>
                  <a:srgbClr val="444444"/>
                </a:solidFill>
              </a:endParaRPr>
            </a:p>
            <a:p>
              <a:pPr marL="342900" indent="-342900" algn="l" rtl="0" fontAlgn="base">
                <a:buClr>
                  <a:schemeClr val="bg1"/>
                </a:buClr>
                <a:buFont typeface="+mj-lt"/>
                <a:buAutoNum type="arabicPeriod"/>
              </a:pPr>
              <a:r>
                <a:rPr lang="es" sz="1200" b="0" i="0" dirty="0">
                  <a:solidFill>
                    <a:srgbClr val="444444"/>
                  </a:solidFill>
                  <a:effectLst/>
                </a:rPr>
                <a:t>Salte fácilmente hasta diferentes secciones, vea las palabras clave, descargue las ilustraciones y / o tablas, y navegue por el contenido sugerido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AA3295-EAB2-4587-A710-846A25E4685A}"/>
                </a:ext>
              </a:extLst>
            </p:cNvPr>
            <p:cNvSpPr/>
            <p:nvPr/>
          </p:nvSpPr>
          <p:spPr>
            <a:xfrm>
              <a:off x="7590891" y="1690325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5A42260-CF36-46B0-9BC3-73C1015F83F1}"/>
                </a:ext>
              </a:extLst>
            </p:cNvPr>
            <p:cNvSpPr/>
            <p:nvPr/>
          </p:nvSpPr>
          <p:spPr>
            <a:xfrm>
              <a:off x="7603857" y="2183346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45C0499-6EB1-4F31-BA84-DFEE8F0FEEF4}"/>
                </a:ext>
              </a:extLst>
            </p:cNvPr>
            <p:cNvSpPr/>
            <p:nvPr/>
          </p:nvSpPr>
          <p:spPr>
            <a:xfrm>
              <a:off x="7604295" y="2576785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3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D8CD555-2ACA-4F69-9452-BA3B52B9B096}"/>
                </a:ext>
              </a:extLst>
            </p:cNvPr>
            <p:cNvSpPr/>
            <p:nvPr/>
          </p:nvSpPr>
          <p:spPr>
            <a:xfrm>
              <a:off x="7604295" y="2989891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/>
                <a:t>4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C8BB271-A2B0-43DC-BC1F-C28C0804D8C9}"/>
                </a:ext>
              </a:extLst>
            </p:cNvPr>
            <p:cNvSpPr/>
            <p:nvPr/>
          </p:nvSpPr>
          <p:spPr>
            <a:xfrm>
              <a:off x="7604295" y="3292990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5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36C4DD-6448-4455-A679-F3FF0385403F}"/>
                </a:ext>
              </a:extLst>
            </p:cNvPr>
            <p:cNvSpPr/>
            <p:nvPr/>
          </p:nvSpPr>
          <p:spPr>
            <a:xfrm>
              <a:off x="7604295" y="3867747"/>
              <a:ext cx="204557" cy="204557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6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7DC18C-2F4A-410B-975F-D7ACCF09B6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4"/>
          <a:stretch/>
        </p:blipFill>
        <p:spPr>
          <a:xfrm>
            <a:off x="178471" y="190500"/>
            <a:ext cx="6714165" cy="534614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7C20E9C-EEB5-4780-9B31-B431F49D3E5A}"/>
              </a:ext>
            </a:extLst>
          </p:cNvPr>
          <p:cNvSpPr/>
          <p:nvPr/>
        </p:nvSpPr>
        <p:spPr>
          <a:xfrm>
            <a:off x="112948" y="1744978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73D24EA-9276-4327-8DDD-DCF1A86A0361}"/>
              </a:ext>
            </a:extLst>
          </p:cNvPr>
          <p:cNvSpPr/>
          <p:nvPr/>
        </p:nvSpPr>
        <p:spPr>
          <a:xfrm>
            <a:off x="122810" y="2236878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4F95A0-EF87-428A-9847-E30DB6483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363" y="2946260"/>
            <a:ext cx="1028700" cy="8001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89F7FCD-A308-4692-AA27-5D4AD13EC802}"/>
              </a:ext>
            </a:extLst>
          </p:cNvPr>
          <p:cNvSpPr/>
          <p:nvPr/>
        </p:nvSpPr>
        <p:spPr>
          <a:xfrm>
            <a:off x="1927364" y="2610298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A5343D0-296D-43D4-AAC6-84D82AEF85D3}"/>
              </a:ext>
            </a:extLst>
          </p:cNvPr>
          <p:cNvSpPr/>
          <p:nvPr/>
        </p:nvSpPr>
        <p:spPr>
          <a:xfrm>
            <a:off x="3189806" y="2610298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3AEDF44-EC82-40FD-848B-D4DFBDD17482}"/>
              </a:ext>
            </a:extLst>
          </p:cNvPr>
          <p:cNvSpPr/>
          <p:nvPr/>
        </p:nvSpPr>
        <p:spPr>
          <a:xfrm>
            <a:off x="4836664" y="2613876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E983AD4-211A-4323-909B-1A9EC7B65F6B}"/>
              </a:ext>
            </a:extLst>
          </p:cNvPr>
          <p:cNvSpPr/>
          <p:nvPr/>
        </p:nvSpPr>
        <p:spPr>
          <a:xfrm>
            <a:off x="6218810" y="309323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924824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394370"/>
            <a:ext cx="4448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Acceda a más recursos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B22D89-84EA-4BDB-BBE0-0DE924B9F5F1}"/>
              </a:ext>
            </a:extLst>
          </p:cNvPr>
          <p:cNvSpPr txBox="1"/>
          <p:nvPr/>
        </p:nvSpPr>
        <p:spPr>
          <a:xfrm>
            <a:off x="7581900" y="909472"/>
            <a:ext cx="4375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1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Explore una variedad de recursos </a:t>
            </a:r>
            <a:r>
              <a:rPr lang="es" sz="1400"/>
              <a:t>GRATUITOS </a:t>
            </a:r>
            <a:r>
              <a:rPr lang="es" sz="1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personalizados para sus bibliotecarios e investigadores en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" sz="1400" b="0" i="0" u="none" strike="noStrike" kern="1200" cap="none" spc="0" normalizeH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  <a:hlinkClick r:id="rId5"/>
              </a:rPr>
              <a:t>publishing.aip.org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944F28-7693-4AAA-9BA7-BFAA3DF89E9A}"/>
              </a:ext>
            </a:extLst>
          </p:cNvPr>
          <p:cNvGrpSpPr/>
          <p:nvPr/>
        </p:nvGrpSpPr>
        <p:grpSpPr>
          <a:xfrm>
            <a:off x="-42531" y="507258"/>
            <a:ext cx="7700290" cy="5487142"/>
            <a:chOff x="-42532" y="164358"/>
            <a:chExt cx="9789041" cy="6975563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E1F3A5B1-5F39-48FC-85B1-3485F7EAF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32" y="164358"/>
              <a:ext cx="9789041" cy="697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Screen Recording 3">
              <a:hlinkClick r:id="" action="ppaction://media"/>
              <a:extLst>
                <a:ext uri="{FF2B5EF4-FFF2-40B4-BE49-F238E27FC236}">
                  <a16:creationId xmlns:a16="http://schemas.microsoft.com/office/drawing/2014/main" id="{C54E529F-00D5-4962-81DB-FD71E49DD8E7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1807" end="6737.9"/>
                  </p14:media>
                </p:ext>
              </p:extLst>
            </p:nvPr>
          </p:nvPicPr>
          <p:blipFill rotWithShape="1">
            <a:blip r:embed="rId7"/>
            <a:srcRect b="14673"/>
            <a:stretch/>
          </p:blipFill>
          <p:spPr>
            <a:xfrm>
              <a:off x="1126836" y="568059"/>
              <a:ext cx="7352087" cy="551137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760A4F-AA4C-44E6-80DF-BD0ABE579C58}"/>
              </a:ext>
            </a:extLst>
          </p:cNvPr>
          <p:cNvSpPr txBox="1"/>
          <p:nvPr/>
        </p:nvSpPr>
        <p:spPr>
          <a:xfrm>
            <a:off x="7591115" y="1782795"/>
            <a:ext cx="436642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b="1" dirty="0"/>
              <a:t>Herramientas bibliotecarias para: </a:t>
            </a:r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dirty="0"/>
              <a:t>Promoción del acceso-</a:t>
            </a:r>
            <a:endParaRPr lang="en-US" sz="1400" dirty="0"/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dirty="0"/>
              <a:t>Guías de manejo del usuario y de configuración de la cuenta de administrador.</a:t>
            </a:r>
            <a:endParaRPr lang="en-US" sz="1400" dirty="0"/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dirty="0"/>
              <a:t>Documentos técnicos para apoyar a los investigadores</a:t>
            </a:r>
          </a:p>
          <a:p>
            <a:pPr rtl="0">
              <a:buClr>
                <a:schemeClr val="accent4"/>
              </a:buClr>
            </a:pPr>
            <a:endParaRPr lang="en-US" sz="1400" dirty="0"/>
          </a:p>
          <a:p>
            <a:pPr marL="285750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b="1" dirty="0"/>
              <a:t>Herramientas de investigación para:</a:t>
            </a:r>
          </a:p>
          <a:p>
            <a:pPr marL="285750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s" sz="1400" b="1" dirty="0"/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dirty="0"/>
              <a:t>Navegar por temas clave relacionados con la publicación y la revisión por parte de pares.</a:t>
            </a:r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dirty="0"/>
              <a:t>Avance en su carrera</a:t>
            </a:r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742950" lvl="1" indent="-285750" rtl="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s" sz="1400" dirty="0"/>
              <a:t>Construya su marca</a:t>
            </a:r>
          </a:p>
        </p:txBody>
      </p:sp>
    </p:spTree>
    <p:extLst>
      <p:ext uri="{BB962C8B-B14F-4D97-AF65-F5344CB8AC3E}">
        <p14:creationId xmlns:p14="http://schemas.microsoft.com/office/powerpoint/2010/main" val="369037041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CBA0-1037-46FC-BEF6-6BA77DD4A519}"/>
              </a:ext>
            </a:extLst>
          </p:cNvPr>
          <p:cNvSpPr txBox="1"/>
          <p:nvPr/>
        </p:nvSpPr>
        <p:spPr>
          <a:xfrm>
            <a:off x="0" y="2991070"/>
            <a:ext cx="5076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540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0D5569-E9C3-4ED7-900E-C69BB64E6298}"/>
              </a:ext>
            </a:extLst>
          </p:cNvPr>
          <p:cNvSpPr/>
          <p:nvPr/>
        </p:nvSpPr>
        <p:spPr>
          <a:xfrm>
            <a:off x="5452305" y="2474892"/>
            <a:ext cx="6758609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s" sz="1600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Julia Rebuzzi</a:t>
            </a:r>
          </a:p>
          <a:p>
            <a:pPr rtl="0"/>
            <a:r>
              <a:rPr lang="es" sz="1600" b="1" dirty="0">
                <a:solidFill>
                  <a:srgbClr val="1F497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Accucoms</a:t>
            </a:r>
          </a:p>
          <a:p>
            <a:pPr rtl="0"/>
            <a:r>
              <a:rPr lang="e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Manager Argentina</a:t>
            </a:r>
          </a:p>
          <a:p>
            <a:pPr rtl="0"/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julia@accucoms.com</a:t>
            </a:r>
          </a:p>
          <a:p>
            <a:pPr rtl="0"/>
            <a:endParaRPr lang="en-US" sz="1600" dirty="0">
              <a:solidFill>
                <a:srgbClr val="00B0F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8AE48D-CFFB-4C83-A80C-FF5FA8865F38}"/>
              </a:ext>
            </a:extLst>
          </p:cNvPr>
          <p:cNvSpPr/>
          <p:nvPr/>
        </p:nvSpPr>
        <p:spPr>
          <a:xfrm>
            <a:off x="9019570" y="2470513"/>
            <a:ext cx="3052047" cy="390876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/>
            <a:r>
              <a:rPr lang="es" sz="1600" dirty="0">
                <a:latin typeface="Calibri" panose="020F0502020204030204" pitchFamily="34" charset="0"/>
                <a:cs typeface="Calibri" panose="020F0502020204030204" pitchFamily="34" charset="0"/>
              </a:rPr>
              <a:t>Plataforma de Scitation</a:t>
            </a:r>
          </a:p>
          <a:p>
            <a:pPr rtl="0"/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scitation.org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s" sz="1600" dirty="0">
                <a:latin typeface="Calibri" panose="020F0502020204030204" pitchFamily="34" charset="0"/>
                <a:cs typeface="Calibri" panose="020F0502020204030204" pitchFamily="34" charset="0"/>
              </a:rPr>
              <a:t>Libros</a:t>
            </a:r>
          </a:p>
          <a:p>
            <a:pPr rtl="0"/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publishing.aip.org/books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lnSpc>
                <a:spcPct val="150000"/>
              </a:lnSpc>
            </a:pP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s" sz="1600" dirty="0">
                <a:latin typeface="Calibri" panose="020F0502020204030204" pitchFamily="34" charset="0"/>
                <a:cs typeface="Calibri" panose="020F0502020204030204" pitchFamily="34" charset="0"/>
              </a:rPr>
              <a:t>Sitio corporativo de la publicación de AIP</a:t>
            </a:r>
          </a:p>
          <a:p>
            <a:pPr rtl="0"/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publishing.aip.org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en-US" sz="16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s" sz="1600" dirty="0">
                <a:latin typeface="Calibri" panose="020F0502020204030204" pitchFamily="34" charset="0"/>
                <a:cs typeface="Calibri" panose="020F0502020204030204" pitchFamily="34" charset="0"/>
              </a:rPr>
              <a:t>Guías de usuario</a:t>
            </a:r>
          </a:p>
          <a:p>
            <a:pPr rtl="0"/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Guía del Usuario de Scitation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Configuración y Gestión del Administrador</a:t>
            </a:r>
            <a:r>
              <a:rPr lang="e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A5F26-0DA8-43BD-A163-96ED38EFE27C}"/>
              </a:ext>
            </a:extLst>
          </p:cNvPr>
          <p:cNvSpPr txBox="1"/>
          <p:nvPr/>
        </p:nvSpPr>
        <p:spPr>
          <a:xfrm>
            <a:off x="5452305" y="2002138"/>
            <a:ext cx="368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>
                <a:latin typeface="+mj-lt"/>
              </a:rPr>
              <a:t>CONTACTO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FAC1FC-C586-4C07-B767-89908720CFDE}"/>
              </a:ext>
            </a:extLst>
          </p:cNvPr>
          <p:cNvCxnSpPr>
            <a:cxnSpLocks/>
          </p:cNvCxnSpPr>
          <p:nvPr/>
        </p:nvCxnSpPr>
        <p:spPr>
          <a:xfrm flipH="1">
            <a:off x="8636989" y="1989438"/>
            <a:ext cx="6586" cy="33800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4ED047-DF1D-4CEE-B887-DE5D2D92BE3C}"/>
              </a:ext>
            </a:extLst>
          </p:cNvPr>
          <p:cNvSpPr txBox="1"/>
          <p:nvPr/>
        </p:nvSpPr>
        <p:spPr>
          <a:xfrm>
            <a:off x="9133367" y="1985059"/>
            <a:ext cx="368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>
                <a:latin typeface="+mj-lt"/>
              </a:rPr>
              <a:t>RECURSOS</a:t>
            </a:r>
          </a:p>
        </p:txBody>
      </p:sp>
    </p:spTree>
    <p:extLst>
      <p:ext uri="{BB962C8B-B14F-4D97-AF65-F5344CB8AC3E}">
        <p14:creationId xmlns:p14="http://schemas.microsoft.com/office/powerpoint/2010/main" val="199651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09D346-ADD9-434E-9F7F-86F3DF0B92FE}"/>
              </a:ext>
            </a:extLst>
          </p:cNvPr>
          <p:cNvSpPr txBox="1"/>
          <p:nvPr/>
        </p:nvSpPr>
        <p:spPr>
          <a:xfrm>
            <a:off x="665747" y="3113093"/>
            <a:ext cx="3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endParaRPr lang="en-US" sz="36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5EB77-7422-4459-9410-B983E736A8EA}"/>
              </a:ext>
            </a:extLst>
          </p:cNvPr>
          <p:cNvSpPr txBox="1"/>
          <p:nvPr/>
        </p:nvSpPr>
        <p:spPr>
          <a:xfrm>
            <a:off x="665747" y="2828835"/>
            <a:ext cx="3705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>
                <a:solidFill>
                  <a:schemeClr val="bg1"/>
                </a:solidFill>
                <a:latin typeface="Montserrat SemiBold" panose="00000700000000000000" pitchFamily="2" charset="0"/>
              </a:rPr>
              <a:t>En esta sesión cubriremos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E8F8A-BD1B-49FD-94BF-F2B8885F0695}"/>
              </a:ext>
            </a:extLst>
          </p:cNvPr>
          <p:cNvSpPr txBox="1"/>
          <p:nvPr/>
        </p:nvSpPr>
        <p:spPr>
          <a:xfrm>
            <a:off x="5563240" y="989434"/>
            <a:ext cx="62282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Nuevos usuarios.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Página de inicio de Scitation.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Personalice su experiencia.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Herramientas de búsqueda avanzada.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Navegue por la página de inicio de una revista.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Visualice una página donde haya un artículo.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Página de inicio de los libros.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Visualice la portada de un libro.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Visualice el capítulo de un libro.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dirty="0"/>
              <a:t>Recursos adicionales disponibles.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1136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9ACBA0-1037-46FC-BEF6-6BA77DD4A519}"/>
              </a:ext>
            </a:extLst>
          </p:cNvPr>
          <p:cNvSpPr txBox="1"/>
          <p:nvPr/>
        </p:nvSpPr>
        <p:spPr>
          <a:xfrm>
            <a:off x="453992" y="3117152"/>
            <a:ext cx="3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3600">
                <a:solidFill>
                  <a:schemeClr val="bg1"/>
                </a:solidFill>
                <a:latin typeface="Montserrat SemiBold" panose="00000700000000000000" pitchFamily="2" charset="0"/>
              </a:rPr>
              <a:t>Scitation.org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8C893-EB55-4275-B42F-F0CC22EDF39F}"/>
              </a:ext>
            </a:extLst>
          </p:cNvPr>
          <p:cNvSpPr txBox="1"/>
          <p:nvPr/>
        </p:nvSpPr>
        <p:spPr>
          <a:xfrm>
            <a:off x="5224600" y="574814"/>
            <a:ext cx="659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600" dirty="0"/>
              <a:t>AIP Publishing diseñó una plataforma pensando en usted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F159D2-6AA8-4DD1-B520-419807BFC287}"/>
              </a:ext>
            </a:extLst>
          </p:cNvPr>
          <p:cNvGrpSpPr/>
          <p:nvPr/>
        </p:nvGrpSpPr>
        <p:grpSpPr>
          <a:xfrm>
            <a:off x="5778366" y="1151762"/>
            <a:ext cx="5634053" cy="3434834"/>
            <a:chOff x="6096000" y="1954048"/>
            <a:chExt cx="4876800" cy="297317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6E6A77C-F386-48F1-9947-4975C87E23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954048"/>
              <a:ext cx="4876800" cy="297317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Screen Recording 4">
              <a:hlinkClick r:id="" action="ppaction://media"/>
              <a:extLst>
                <a:ext uri="{FF2B5EF4-FFF2-40B4-BE49-F238E27FC236}">
                  <a16:creationId xmlns:a16="http://schemas.microsoft.com/office/drawing/2014/main" id="{E4C7EE11-8D36-49FC-9BCD-48B506D09989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453" end="5003.5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6708617" y="2308635"/>
              <a:ext cx="3628823" cy="226336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52E93F-B466-4ECA-BF35-DBFF2D382F82}"/>
              </a:ext>
            </a:extLst>
          </p:cNvPr>
          <p:cNvSpPr txBox="1"/>
          <p:nvPr/>
        </p:nvSpPr>
        <p:spPr>
          <a:xfrm>
            <a:off x="5224600" y="4996242"/>
            <a:ext cx="6596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400" dirty="0"/>
              <a:t>La plataforma Scitation.org reúne a todos los usuarios y dministradores y les brinda un servicio optimizado y una experiencia de lectura moderna y optimizada.</a:t>
            </a:r>
          </a:p>
        </p:txBody>
      </p:sp>
    </p:spTree>
    <p:extLst>
      <p:ext uri="{BB962C8B-B14F-4D97-AF65-F5344CB8AC3E}">
        <p14:creationId xmlns:p14="http://schemas.microsoft.com/office/powerpoint/2010/main" val="32607186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5165E7-287F-4794-817F-1D2CDB5A2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" r="610"/>
          <a:stretch/>
        </p:blipFill>
        <p:spPr>
          <a:xfrm>
            <a:off x="326570" y="394370"/>
            <a:ext cx="7024489" cy="5323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7AFC8BCC-2F31-46F9-9F25-CE3C5C5FF31B}"/>
              </a:ext>
            </a:extLst>
          </p:cNvPr>
          <p:cNvSpPr/>
          <p:nvPr/>
        </p:nvSpPr>
        <p:spPr>
          <a:xfrm>
            <a:off x="4084360" y="1231916"/>
            <a:ext cx="3808326" cy="5058353"/>
          </a:xfrm>
          <a:prstGeom prst="wedgeRectCallout">
            <a:avLst>
              <a:gd name="adj1" fmla="val -3946"/>
              <a:gd name="adj2" fmla="val -54229"/>
            </a:avLst>
          </a:prstGeom>
          <a:solidFill>
            <a:srgbClr val="00679A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461859-2EAE-401F-8F88-710F260F8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746" y="1317700"/>
            <a:ext cx="3642932" cy="4871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C453DC-9F75-43DA-AF4B-AED221BF19EB}"/>
              </a:ext>
            </a:extLst>
          </p:cNvPr>
          <p:cNvSpPr txBox="1"/>
          <p:nvPr/>
        </p:nvSpPr>
        <p:spPr>
          <a:xfrm>
            <a:off x="7973072" y="1231916"/>
            <a:ext cx="4057752" cy="47627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 dirty="0"/>
              <a:t>Para que disfrute de una experiencia personalizada, registre un perfil de usuario en </a:t>
            </a:r>
            <a:r>
              <a:rPr lang="es" sz="1200" dirty="0">
                <a:hlinkClick r:id="rId5"/>
              </a:rPr>
              <a:t>https://www.scitation.org/action/registration</a:t>
            </a:r>
            <a:r>
              <a:rPr lang="es" sz="1200" dirty="0"/>
              <a:t> 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Opt-in funciona para recibir las últimas noticias e información de AIP Publishing.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Lea y acepte los términos y condiciones.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Siga las instrucciones del CAPTCHA.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Registro.</a:t>
            </a:r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i="1" dirty="0"/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i="1" dirty="0"/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i="1" dirty="0"/>
          </a:p>
          <a:p>
            <a:pPr marL="342900" indent="-342900" rtl="0">
              <a:lnSpc>
                <a:spcPct val="150000"/>
              </a:lnSpc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37EEB8-1E31-4238-84DE-002C1A5DA584}"/>
              </a:ext>
            </a:extLst>
          </p:cNvPr>
          <p:cNvSpPr txBox="1"/>
          <p:nvPr/>
        </p:nvSpPr>
        <p:spPr>
          <a:xfrm>
            <a:off x="7570489" y="394370"/>
            <a:ext cx="446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Nuevos usuarios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0B742B1-5C86-4DA3-80A7-D1A06F45BBF4}"/>
              </a:ext>
            </a:extLst>
          </p:cNvPr>
          <p:cNvCxnSpPr>
            <a:cxnSpLocks/>
          </p:cNvCxnSpPr>
          <p:nvPr/>
        </p:nvCxnSpPr>
        <p:spPr>
          <a:xfrm>
            <a:off x="7579916" y="856035"/>
            <a:ext cx="437762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279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7E427661-3ACD-4545-BD13-FF35C5DFBE67}"/>
              </a:ext>
            </a:extLst>
          </p:cNvPr>
          <p:cNvSpPr/>
          <p:nvPr/>
        </p:nvSpPr>
        <p:spPr>
          <a:xfrm>
            <a:off x="4649137" y="385160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19B2E4-A780-4859-9A15-C99B8627F6AB}"/>
              </a:ext>
            </a:extLst>
          </p:cNvPr>
          <p:cNvSpPr/>
          <p:nvPr/>
        </p:nvSpPr>
        <p:spPr>
          <a:xfrm>
            <a:off x="4585970" y="302773"/>
            <a:ext cx="32412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BED27D-5926-4AC6-B980-301F5084E9DF}"/>
              </a:ext>
            </a:extLst>
          </p:cNvPr>
          <p:cNvSpPr/>
          <p:nvPr/>
        </p:nvSpPr>
        <p:spPr>
          <a:xfrm>
            <a:off x="1567181" y="1996599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b="1"/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C4221-1FEE-43AB-9598-94D94CCF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" t="575" b="3551"/>
          <a:stretch/>
        </p:blipFill>
        <p:spPr>
          <a:xfrm>
            <a:off x="161176" y="210837"/>
            <a:ext cx="6987032" cy="5776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70489" y="394370"/>
            <a:ext cx="446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Página de inicio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79916" y="856035"/>
            <a:ext cx="437762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50496B-7630-4C6D-888C-CD0A4022F028}"/>
              </a:ext>
            </a:extLst>
          </p:cNvPr>
          <p:cNvSpPr txBox="1"/>
          <p:nvPr/>
        </p:nvSpPr>
        <p:spPr>
          <a:xfrm>
            <a:off x="7497202" y="966622"/>
            <a:ext cx="4460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200" dirty="0">
                <a:latin typeface="+mj-lt"/>
              </a:rPr>
              <a:t>Inicie sesión con el perfil de su cuenta para realizar búsquedas básicas y avanzadas, acceda a artículos de tendencia, publicaciones individuales, y a las más recientes oportunidades de empleo en el área de la física.</a:t>
            </a:r>
            <a:endParaRPr lang="en-US" sz="1200" i="1" dirty="0">
              <a:latin typeface="+mj-lt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0088BB-4C22-4741-8EC1-1A78A4EA871F}"/>
              </a:ext>
            </a:extLst>
          </p:cNvPr>
          <p:cNvSpPr/>
          <p:nvPr/>
        </p:nvSpPr>
        <p:spPr>
          <a:xfrm>
            <a:off x="5741367" y="64589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A2EE46-0A10-41D8-8524-D17BE565693B}"/>
              </a:ext>
            </a:extLst>
          </p:cNvPr>
          <p:cNvSpPr/>
          <p:nvPr/>
        </p:nvSpPr>
        <p:spPr>
          <a:xfrm>
            <a:off x="5295727" y="240286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6AE14E1-8E34-42E1-A8AC-B548FEEAA5BB}"/>
              </a:ext>
            </a:extLst>
          </p:cNvPr>
          <p:cNvSpPr/>
          <p:nvPr/>
        </p:nvSpPr>
        <p:spPr>
          <a:xfrm>
            <a:off x="3625485" y="533907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0477AB5-DC43-40F7-9F68-56867DA084F1}"/>
              </a:ext>
            </a:extLst>
          </p:cNvPr>
          <p:cNvSpPr/>
          <p:nvPr/>
        </p:nvSpPr>
        <p:spPr>
          <a:xfrm>
            <a:off x="3318649" y="556484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C5CF9E9-707A-4A01-99D2-90A7B3F28F13}"/>
              </a:ext>
            </a:extLst>
          </p:cNvPr>
          <p:cNvSpPr/>
          <p:nvPr/>
        </p:nvSpPr>
        <p:spPr>
          <a:xfrm>
            <a:off x="566892" y="3616230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A76932-44E9-4213-AEAF-E0DB875D6D90}"/>
              </a:ext>
            </a:extLst>
          </p:cNvPr>
          <p:cNvSpPr/>
          <p:nvPr/>
        </p:nvSpPr>
        <p:spPr>
          <a:xfrm>
            <a:off x="3467750" y="269147"/>
            <a:ext cx="898790" cy="132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416F4D9-DA47-45F4-81D3-EDB5650D320A}"/>
              </a:ext>
            </a:extLst>
          </p:cNvPr>
          <p:cNvSpPr/>
          <p:nvPr/>
        </p:nvSpPr>
        <p:spPr>
          <a:xfrm>
            <a:off x="4334526" y="64590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BDC7F-3D4B-47C0-85E1-2F882D244017}"/>
              </a:ext>
            </a:extLst>
          </p:cNvPr>
          <p:cNvSpPr txBox="1"/>
          <p:nvPr/>
        </p:nvSpPr>
        <p:spPr>
          <a:xfrm>
            <a:off x="3388020" y="232914"/>
            <a:ext cx="11887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700">
                <a:solidFill>
                  <a:schemeClr val="bg2">
                    <a:lumMod val="75000"/>
                  </a:schemeClr>
                </a:solidFill>
                <a:latin typeface="+mj-lt"/>
              </a:rPr>
              <a:t>[Nombre de la institución]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805BDF-0EF4-4655-A852-CDE7FE381443}"/>
              </a:ext>
            </a:extLst>
          </p:cNvPr>
          <p:cNvSpPr txBox="1"/>
          <p:nvPr/>
        </p:nvSpPr>
        <p:spPr>
          <a:xfrm>
            <a:off x="7538559" y="2024708"/>
            <a:ext cx="4460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s" sz="1200" dirty="0"/>
              <a:t>Los clientes institucionales verán un "acceso proporcionado por" personalizado al acceder al contenido desde una dirección IP que sea compatible</a:t>
            </a:r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endParaRPr lang="en-US" sz="1200" dirty="0"/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s" sz="1200" dirty="0"/>
              <a:t>Acceda y administre la configuración de su cuenta</a:t>
            </a:r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endParaRPr lang="en-US" sz="1200" dirty="0"/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s" sz="1200" dirty="0"/>
              <a:t>Realice búsquedas avanzadas haciendo clic en la lupa</a:t>
            </a:r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endParaRPr lang="en-US" sz="1200" dirty="0"/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s" sz="1200" dirty="0"/>
              <a:t>Siga las últimas actualizaciones de sus revistas favoritas cuando se registres para recibir alertas</a:t>
            </a:r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endParaRPr lang="en-US" sz="1200" dirty="0"/>
          </a:p>
          <a:p>
            <a:pPr marL="342900" indent="-342900" rtl="0">
              <a:buClr>
                <a:schemeClr val="bg1"/>
              </a:buClr>
              <a:buSzPct val="125000"/>
              <a:buFont typeface="+mj-lt"/>
              <a:buAutoNum type="arabicPeriod"/>
            </a:pPr>
            <a:r>
              <a:rPr lang="es" sz="1200" dirty="0"/>
              <a:t>Información para invesrigadores sobre el envío de manuscritos, publicaciones, servicios y más.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DBFC96-BCCD-4D0B-A5F2-3E5F19277431}"/>
              </a:ext>
            </a:extLst>
          </p:cNvPr>
          <p:cNvGrpSpPr/>
          <p:nvPr/>
        </p:nvGrpSpPr>
        <p:grpSpPr>
          <a:xfrm>
            <a:off x="7579916" y="2114506"/>
            <a:ext cx="320500" cy="2500024"/>
            <a:chOff x="7590891" y="2365847"/>
            <a:chExt cx="204557" cy="2607966"/>
          </a:xfrm>
          <a:solidFill>
            <a:schemeClr val="accent4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6F2AA5-17D1-4BE1-B22B-C89035E65D07}"/>
                </a:ext>
              </a:extLst>
            </p:cNvPr>
            <p:cNvSpPr/>
            <p:nvPr/>
          </p:nvSpPr>
          <p:spPr>
            <a:xfrm>
              <a:off x="7590891" y="2365847"/>
              <a:ext cx="204557" cy="204558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1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34F00D5-076A-4619-84E3-A5D0A47E7423}"/>
                </a:ext>
              </a:extLst>
            </p:cNvPr>
            <p:cNvSpPr/>
            <p:nvPr/>
          </p:nvSpPr>
          <p:spPr>
            <a:xfrm>
              <a:off x="7590891" y="3246526"/>
              <a:ext cx="204557" cy="193637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B1DC95-655D-44CF-B995-3238BA0407DF}"/>
                </a:ext>
              </a:extLst>
            </p:cNvPr>
            <p:cNvSpPr/>
            <p:nvPr/>
          </p:nvSpPr>
          <p:spPr>
            <a:xfrm>
              <a:off x="7590891" y="3647239"/>
              <a:ext cx="204557" cy="204558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3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CBA1D56-3837-486C-A815-29F166377EBC}"/>
                </a:ext>
              </a:extLst>
            </p:cNvPr>
            <p:cNvSpPr/>
            <p:nvPr/>
          </p:nvSpPr>
          <p:spPr>
            <a:xfrm>
              <a:off x="7590891" y="4117127"/>
              <a:ext cx="204557" cy="204558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4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1B0824-4AE0-4B5F-B2C0-2EAEC69FDC6D}"/>
                </a:ext>
              </a:extLst>
            </p:cNvPr>
            <p:cNvSpPr/>
            <p:nvPr/>
          </p:nvSpPr>
          <p:spPr>
            <a:xfrm>
              <a:off x="7590891" y="4769256"/>
              <a:ext cx="204557" cy="204557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s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147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7E427661-3ACD-4545-BD13-FF35C5DFBE67}"/>
              </a:ext>
            </a:extLst>
          </p:cNvPr>
          <p:cNvSpPr/>
          <p:nvPr/>
        </p:nvSpPr>
        <p:spPr>
          <a:xfrm>
            <a:off x="4640361" y="36482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19B2E4-A780-4859-9A15-C99B8627F6AB}"/>
              </a:ext>
            </a:extLst>
          </p:cNvPr>
          <p:cNvSpPr/>
          <p:nvPr/>
        </p:nvSpPr>
        <p:spPr>
          <a:xfrm>
            <a:off x="4577194" y="282436"/>
            <a:ext cx="32412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BED27D-5926-4AC6-B980-301F5084E9DF}"/>
              </a:ext>
            </a:extLst>
          </p:cNvPr>
          <p:cNvSpPr/>
          <p:nvPr/>
        </p:nvSpPr>
        <p:spPr>
          <a:xfrm>
            <a:off x="1558405" y="197626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b="1"/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C4221-1FEE-43AB-9598-94D94CCFA6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" t="575" b="49636"/>
          <a:stretch/>
        </p:blipFill>
        <p:spPr>
          <a:xfrm>
            <a:off x="152400" y="190500"/>
            <a:ext cx="6987032" cy="2999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70489" y="394370"/>
            <a:ext cx="4460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>
                <a:latin typeface="Montserrat SemiBold" panose="00000700000000000000" pitchFamily="50" charset="0"/>
                <a:cs typeface="Cavolini" panose="020B0502040204020203" pitchFamily="66" charset="0"/>
              </a:rPr>
              <a:t>Perfil de usuario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79916" y="856035"/>
            <a:ext cx="4377622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50496B-7630-4C6D-888C-CD0A4022F028}"/>
              </a:ext>
            </a:extLst>
          </p:cNvPr>
          <p:cNvSpPr txBox="1"/>
          <p:nvPr/>
        </p:nvSpPr>
        <p:spPr>
          <a:xfrm>
            <a:off x="7497202" y="966622"/>
            <a:ext cx="4460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 dirty="0"/>
              <a:t>La plataforma Scitation.org le ofrece a todos los usuarios y administradores un servicio optimizado y una experiencia de lectura moderna y optimizada.</a:t>
            </a:r>
            <a:endParaRPr lang="en-US" sz="1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805BDF-0EF4-4655-A852-CDE7FE381443}"/>
              </a:ext>
            </a:extLst>
          </p:cNvPr>
          <p:cNvSpPr txBox="1"/>
          <p:nvPr/>
        </p:nvSpPr>
        <p:spPr>
          <a:xfrm>
            <a:off x="7538559" y="1859034"/>
            <a:ext cx="46534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buClr>
                <a:schemeClr val="accent4"/>
              </a:buClr>
              <a:buSzPct val="125000"/>
              <a:buFont typeface="+mj-lt"/>
              <a:buAutoNum type="arabicPeriod"/>
            </a:pPr>
            <a:r>
              <a:rPr lang="es" sz="1400" dirty="0"/>
              <a:t>Todos los usuarios pueden personalizar su experiencia de usuario haciendo lo siguiente:</a:t>
            </a:r>
          </a:p>
          <a:p>
            <a:pPr marL="800100" lvl="1" indent="-342900" rtl="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25000"/>
              <a:buFont typeface="+mj-lt"/>
              <a:buAutoNum type="alphaLcPeriod"/>
            </a:pPr>
            <a:r>
              <a:rPr lang="es" sz="1400" dirty="0"/>
              <a:t>Información personal</a:t>
            </a:r>
          </a:p>
          <a:p>
            <a:pPr marL="800100" lvl="1" indent="-342900" rtl="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25000"/>
              <a:buFont typeface="+mj-lt"/>
              <a:buAutoNum type="alphaLcPeriod"/>
            </a:pPr>
            <a:r>
              <a:rPr lang="es" sz="1400" dirty="0"/>
              <a:t>Regístrese para recibir cualquier número de alertas de un título, boletín informativo o tema.</a:t>
            </a:r>
          </a:p>
          <a:p>
            <a:pPr marL="800100" lvl="1" indent="-342900" rtl="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25000"/>
              <a:buFont typeface="+mj-lt"/>
              <a:buAutoNum type="alphaLcPeriod"/>
            </a:pPr>
            <a:r>
              <a:rPr lang="es" sz="1400" dirty="0"/>
              <a:t>Guarde los artículos en sus favoritos.</a:t>
            </a:r>
          </a:p>
          <a:p>
            <a:pPr marL="800100" lvl="1" indent="-342900" rtl="0">
              <a:spcBef>
                <a:spcPts val="600"/>
              </a:spcBef>
              <a:spcAft>
                <a:spcPts val="600"/>
              </a:spcAft>
              <a:buClr>
                <a:schemeClr val="accent4"/>
              </a:buClr>
              <a:buSzPct val="125000"/>
              <a:buFont typeface="+mj-lt"/>
              <a:buAutoNum type="alphaLcPeriod"/>
            </a:pPr>
            <a:r>
              <a:rPr lang="es" sz="1400" dirty="0"/>
              <a:t>Guarde búsquedas específicas.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+mj-lt"/>
              <a:buAutoNum type="arabicPeriod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+mj-lt"/>
              <a:buAutoNum type="arabicPeriod"/>
            </a:pPr>
            <a:r>
              <a:rPr lang="es" sz="1400" dirty="0"/>
              <a:t>Verificación en 2 pasos para ayudarlo a que mantenga su cuenta segura.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+mj-lt"/>
              <a:buAutoNum type="arabicPeriod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+mj-lt"/>
              <a:buAutoNum type="arabicPeriod"/>
            </a:pPr>
            <a:r>
              <a:rPr lang="es" sz="1400" dirty="0"/>
              <a:t>Los administradores tienen acceso a las herramientas adicionales para administrar las suscripciones y maximizar el conocimiento del usuario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EEA9FB-D345-4108-A786-CCE9A3A23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064" y="467101"/>
            <a:ext cx="1190625" cy="2016125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3A0D9-9F41-49B0-9E1A-B870C85AE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90" r="2063"/>
          <a:stretch/>
        </p:blipFill>
        <p:spPr>
          <a:xfrm>
            <a:off x="565540" y="2968074"/>
            <a:ext cx="1963227" cy="2876549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996CD4-E39B-4F04-B6F1-F03DF7624F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83"/>
          <a:stretch/>
        </p:blipFill>
        <p:spPr>
          <a:xfrm>
            <a:off x="2828001" y="3063786"/>
            <a:ext cx="1750165" cy="2685123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485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7E427661-3ACD-4545-BD13-FF35C5DFBE67}"/>
              </a:ext>
            </a:extLst>
          </p:cNvPr>
          <p:cNvSpPr/>
          <p:nvPr/>
        </p:nvSpPr>
        <p:spPr>
          <a:xfrm>
            <a:off x="4640361" y="378569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19B2E4-A780-4859-9A15-C99B8627F6AB}"/>
              </a:ext>
            </a:extLst>
          </p:cNvPr>
          <p:cNvSpPr/>
          <p:nvPr/>
        </p:nvSpPr>
        <p:spPr>
          <a:xfrm>
            <a:off x="4577194" y="296182"/>
            <a:ext cx="32412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BED27D-5926-4AC6-B980-301F5084E9DF}"/>
              </a:ext>
            </a:extLst>
          </p:cNvPr>
          <p:cNvSpPr/>
          <p:nvPr/>
        </p:nvSpPr>
        <p:spPr>
          <a:xfrm>
            <a:off x="1558405" y="1990008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b="1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496237"/>
            <a:ext cx="4448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600" dirty="0">
                <a:latin typeface="Montserrat SemiBold" panose="00000700000000000000" pitchFamily="50" charset="0"/>
                <a:cs typeface="Cavolini" panose="020B0502040204020203" pitchFamily="66" charset="0"/>
              </a:rPr>
              <a:t>Herramienta de búsqueda avanzada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50496B-7630-4C6D-888C-CD0A4022F028}"/>
              </a:ext>
            </a:extLst>
          </p:cNvPr>
          <p:cNvSpPr txBox="1"/>
          <p:nvPr/>
        </p:nvSpPr>
        <p:spPr>
          <a:xfrm>
            <a:off x="7618543" y="1183618"/>
            <a:ext cx="43756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 dirty="0"/>
              <a:t>La lupa mostrará una opción de "búsqueda avanzada" con "consejos de búsqueda" sobre cómo usar cualquier combinación de filtros para obtener los mejores y más rápidos resultados.</a:t>
            </a:r>
            <a:endParaRPr lang="en-US" sz="1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805BDF-0EF4-4655-A852-CDE7FE381443}"/>
              </a:ext>
            </a:extLst>
          </p:cNvPr>
          <p:cNvSpPr txBox="1"/>
          <p:nvPr/>
        </p:nvSpPr>
        <p:spPr>
          <a:xfrm>
            <a:off x="7655354" y="2342190"/>
            <a:ext cx="430218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Visualice las opciones de "Búsqueda avanzada" y acceda a "Consejos de búsqueda"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Instrucciones sencillas y paso a paso para realizar búsquedas básicas y más avanzadas para tener un acceso rápido y fácil al contenido que usted necesita.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5689D4-1A57-4AEE-8EC0-BD00C9217868}"/>
              </a:ext>
            </a:extLst>
          </p:cNvPr>
          <p:cNvGrpSpPr/>
          <p:nvPr/>
        </p:nvGrpSpPr>
        <p:grpSpPr>
          <a:xfrm>
            <a:off x="152400" y="204246"/>
            <a:ext cx="6987032" cy="2120697"/>
            <a:chOff x="364027" y="429031"/>
            <a:chExt cx="6987032" cy="2120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8C4221-1FEE-43AB-9598-94D94CCFA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" t="575" b="71951"/>
            <a:stretch/>
          </p:blipFill>
          <p:spPr>
            <a:xfrm>
              <a:off x="364027" y="429031"/>
              <a:ext cx="6987032" cy="1655381"/>
            </a:xfrm>
            <a:prstGeom prst="rect">
              <a:avLst/>
            </a:prstGeom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F6E70B-7CE6-49C3-BF94-3A35C0FD2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" t="19811" b="49636"/>
            <a:stretch/>
          </p:blipFill>
          <p:spPr>
            <a:xfrm>
              <a:off x="364027" y="708798"/>
              <a:ext cx="6987032" cy="1840930"/>
            </a:xfrm>
            <a:prstGeom prst="rect">
              <a:avLst/>
            </a:prstGeom>
            <a:effectLst/>
          </p:spPr>
        </p:pic>
      </p:grp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5903725F-F227-418B-9EA6-30B9ED77B35E}"/>
              </a:ext>
            </a:extLst>
          </p:cNvPr>
          <p:cNvSpPr/>
          <p:nvPr/>
        </p:nvSpPr>
        <p:spPr>
          <a:xfrm>
            <a:off x="907310" y="2092286"/>
            <a:ext cx="6472177" cy="3832131"/>
          </a:xfrm>
          <a:prstGeom prst="wedgeRectCallout">
            <a:avLst>
              <a:gd name="adj1" fmla="val 16670"/>
              <a:gd name="adj2" fmla="val -51794"/>
            </a:avLst>
          </a:prstGeom>
          <a:solidFill>
            <a:srgbClr val="00679A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5D6EE-DA6B-4B93-8D79-8D15E8B9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134330"/>
            <a:ext cx="6334484" cy="3715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A6565E-3EF7-4BDD-83D0-79B08340FAF6}"/>
              </a:ext>
            </a:extLst>
          </p:cNvPr>
          <p:cNvSpPr/>
          <p:nvPr/>
        </p:nvSpPr>
        <p:spPr>
          <a:xfrm>
            <a:off x="5027122" y="1644289"/>
            <a:ext cx="371475" cy="33983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>
                <a:solidFill>
                  <a:schemeClr val="accent4"/>
                </a:solidFill>
              </a:ln>
              <a:noFill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0D4771-AD36-4283-8E76-53647AE4D37D}"/>
              </a:ext>
            </a:extLst>
          </p:cNvPr>
          <p:cNvSpPr/>
          <p:nvPr/>
        </p:nvSpPr>
        <p:spPr>
          <a:xfrm>
            <a:off x="4006694" y="3427568"/>
            <a:ext cx="2650456" cy="33983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>
                <a:solidFill>
                  <a:schemeClr val="accent4"/>
                </a:solidFill>
              </a:ln>
              <a:noFill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138B67C-57E2-4EF8-9502-D3A3B370B8F9}"/>
              </a:ext>
            </a:extLst>
          </p:cNvPr>
          <p:cNvSpPr/>
          <p:nvPr/>
        </p:nvSpPr>
        <p:spPr>
          <a:xfrm>
            <a:off x="4006694" y="4870025"/>
            <a:ext cx="1172829" cy="33983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>
                <a:solidFill>
                  <a:schemeClr val="accent4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05779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7E427661-3ACD-4545-BD13-FF35C5DFBE67}"/>
              </a:ext>
            </a:extLst>
          </p:cNvPr>
          <p:cNvSpPr/>
          <p:nvPr/>
        </p:nvSpPr>
        <p:spPr>
          <a:xfrm>
            <a:off x="4851988" y="603354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19B2E4-A780-4859-9A15-C99B8627F6AB}"/>
              </a:ext>
            </a:extLst>
          </p:cNvPr>
          <p:cNvSpPr/>
          <p:nvPr/>
        </p:nvSpPr>
        <p:spPr>
          <a:xfrm>
            <a:off x="4788821" y="520967"/>
            <a:ext cx="32412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394370"/>
            <a:ext cx="444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400" dirty="0">
                <a:latin typeface="Montserrat SemiBold" panose="00000700000000000000" pitchFamily="50" charset="0"/>
                <a:cs typeface="Cavolini" panose="020B0502040204020203" pitchFamily="66" charset="0"/>
              </a:rPr>
              <a:t>Resultados de la Búsqueda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81900" y="856035"/>
            <a:ext cx="437563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50496B-7630-4C6D-888C-CD0A4022F028}"/>
              </a:ext>
            </a:extLst>
          </p:cNvPr>
          <p:cNvSpPr txBox="1"/>
          <p:nvPr/>
        </p:nvSpPr>
        <p:spPr>
          <a:xfrm>
            <a:off x="7591115" y="1285340"/>
            <a:ext cx="4366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 dirty="0"/>
              <a:t>Desglose los resultados de la búsqueda para que obtenga una mayor precisión.</a:t>
            </a:r>
            <a:endParaRPr lang="en-US" sz="14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805BDF-0EF4-4655-A852-CDE7FE381443}"/>
              </a:ext>
            </a:extLst>
          </p:cNvPr>
          <p:cNvSpPr txBox="1"/>
          <p:nvPr/>
        </p:nvSpPr>
        <p:spPr>
          <a:xfrm>
            <a:off x="7591115" y="2018980"/>
            <a:ext cx="43664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Filtre por tipo de artículo, fecha de publicación, tema, nombre del autor o publicación.</a:t>
            </a:r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indent="-342900" rtl="0">
              <a:buClr>
                <a:schemeClr val="accent4"/>
              </a:buClr>
              <a:buSzPct val="125000"/>
              <a:buFont typeface="Wingdings" panose="05000000000000000000" pitchFamily="2" charset="2"/>
              <a:buChar char="§"/>
            </a:pPr>
            <a:r>
              <a:rPr lang="es" sz="1400" dirty="0"/>
              <a:t>Ordene según la relevancia o fecha de publicación.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5689D4-1A57-4AEE-8EC0-BD00C9217868}"/>
              </a:ext>
            </a:extLst>
          </p:cNvPr>
          <p:cNvGrpSpPr/>
          <p:nvPr/>
        </p:nvGrpSpPr>
        <p:grpSpPr>
          <a:xfrm>
            <a:off x="152400" y="208195"/>
            <a:ext cx="6987032" cy="2120697"/>
            <a:chOff x="364027" y="429031"/>
            <a:chExt cx="6987032" cy="2120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28C4221-1FEE-43AB-9598-94D94CCFA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" t="575" b="71951"/>
            <a:stretch/>
          </p:blipFill>
          <p:spPr>
            <a:xfrm>
              <a:off x="364027" y="429031"/>
              <a:ext cx="6987032" cy="1655381"/>
            </a:xfrm>
            <a:prstGeom prst="rect">
              <a:avLst/>
            </a:prstGeom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F6E70B-7CE6-49C3-BF94-3A35C0FD2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3" t="19811" b="49636"/>
            <a:stretch/>
          </p:blipFill>
          <p:spPr>
            <a:xfrm>
              <a:off x="364027" y="708798"/>
              <a:ext cx="6987032" cy="1840930"/>
            </a:xfrm>
            <a:prstGeom prst="rect">
              <a:avLst/>
            </a:prstGeom>
            <a:effectLst/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8EA6565E-3EF7-4BDD-83D0-79B08340FAF6}"/>
              </a:ext>
            </a:extLst>
          </p:cNvPr>
          <p:cNvSpPr/>
          <p:nvPr/>
        </p:nvSpPr>
        <p:spPr>
          <a:xfrm>
            <a:off x="5238749" y="1869074"/>
            <a:ext cx="371475" cy="339832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n>
                <a:solidFill>
                  <a:schemeClr val="accent4"/>
                </a:solidFill>
              </a:ln>
              <a:noFill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47B86D-CFA3-456B-BC80-A418E8305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96"/>
          <a:stretch/>
        </p:blipFill>
        <p:spPr>
          <a:xfrm>
            <a:off x="2749685" y="976845"/>
            <a:ext cx="4554873" cy="4904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24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>
            <a:extLst>
              <a:ext uri="{FF2B5EF4-FFF2-40B4-BE49-F238E27FC236}">
                <a16:creationId xmlns:a16="http://schemas.microsoft.com/office/drawing/2014/main" id="{7E427661-3ACD-4545-BD13-FF35C5DFBE67}"/>
              </a:ext>
            </a:extLst>
          </p:cNvPr>
          <p:cNvSpPr/>
          <p:nvPr/>
        </p:nvSpPr>
        <p:spPr>
          <a:xfrm>
            <a:off x="4497488" y="29209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D19B2E4-A780-4859-9A15-C99B8627F6AB}"/>
              </a:ext>
            </a:extLst>
          </p:cNvPr>
          <p:cNvSpPr/>
          <p:nvPr/>
        </p:nvSpPr>
        <p:spPr>
          <a:xfrm>
            <a:off x="4434321" y="209704"/>
            <a:ext cx="32412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 rtl="0"/>
            <a:r>
              <a:rPr lang="es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83BED27D-5926-4AC6-B980-301F5084E9DF}"/>
              </a:ext>
            </a:extLst>
          </p:cNvPr>
          <p:cNvSpPr/>
          <p:nvPr/>
        </p:nvSpPr>
        <p:spPr>
          <a:xfrm>
            <a:off x="1415532" y="1903530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sz="1600" b="1"/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7611C0-8FC5-4E80-8AD2-5748B22F0910}"/>
              </a:ext>
            </a:extLst>
          </p:cNvPr>
          <p:cNvSpPr txBox="1"/>
          <p:nvPr/>
        </p:nvSpPr>
        <p:spPr>
          <a:xfrm>
            <a:off x="7581900" y="394370"/>
            <a:ext cx="444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2000" dirty="0">
                <a:latin typeface="Montserrat SemiBold" panose="00000700000000000000" pitchFamily="50" charset="0"/>
                <a:cs typeface="Cavolini" panose="020B0502040204020203" pitchFamily="66" charset="0"/>
              </a:rPr>
              <a:t>Página de inicio de la revista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2D502-30C6-4223-9011-91444B77CBF5}"/>
              </a:ext>
            </a:extLst>
          </p:cNvPr>
          <p:cNvCxnSpPr>
            <a:cxnSpLocks/>
          </p:cNvCxnSpPr>
          <p:nvPr/>
        </p:nvCxnSpPr>
        <p:spPr>
          <a:xfrm>
            <a:off x="7591115" y="856035"/>
            <a:ext cx="436642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F50496B-7630-4C6D-888C-CD0A4022F028}"/>
              </a:ext>
            </a:extLst>
          </p:cNvPr>
          <p:cNvSpPr txBox="1"/>
          <p:nvPr/>
        </p:nvSpPr>
        <p:spPr>
          <a:xfrm>
            <a:off x="7655187" y="1137013"/>
            <a:ext cx="4375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buClr>
                <a:schemeClr val="accent4"/>
              </a:buClr>
              <a:buSzPct val="125000"/>
            </a:pPr>
            <a:r>
              <a:rPr lang="es" sz="1400" dirty="0"/>
              <a:t>La página de inicio de una revista en</a:t>
            </a:r>
            <a:r>
              <a:rPr lang="es" sz="1400" i="1" dirty="0"/>
              <a:t> Scitation </a:t>
            </a:r>
            <a:r>
              <a:rPr lang="es" sz="1400" dirty="0"/>
              <a:t>le proporcionará información detallada y los últimos artículos publicados dentro de ese título.</a:t>
            </a:r>
            <a:endParaRPr lang="en-US" sz="1400" i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6793D2-747B-4B7B-890D-1A3FFAA5A666}"/>
              </a:ext>
            </a:extLst>
          </p:cNvPr>
          <p:cNvGrpSpPr/>
          <p:nvPr/>
        </p:nvGrpSpPr>
        <p:grpSpPr>
          <a:xfrm>
            <a:off x="152400" y="191221"/>
            <a:ext cx="6586096" cy="5298242"/>
            <a:chOff x="506900" y="502484"/>
            <a:chExt cx="6586096" cy="52982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C3A929-FBDF-44DB-9206-0D448B758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0915" b="-1006"/>
            <a:stretch/>
          </p:blipFill>
          <p:spPr>
            <a:xfrm>
              <a:off x="506900" y="3737138"/>
              <a:ext cx="6586095" cy="2063588"/>
            </a:xfrm>
            <a:prstGeom prst="rect">
              <a:avLst/>
            </a:prstGeom>
            <a:effectLst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DEC031-D1E8-4646-B9C1-B916A479A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278"/>
            <a:stretch/>
          </p:blipFill>
          <p:spPr>
            <a:xfrm>
              <a:off x="516426" y="502484"/>
              <a:ext cx="6576570" cy="3272754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BDFAAE-CDB2-40B4-BC76-91B77B663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74" t="-1" r="697" b="29198"/>
          <a:stretch/>
        </p:blipFill>
        <p:spPr>
          <a:xfrm>
            <a:off x="4758450" y="3720487"/>
            <a:ext cx="1980046" cy="17023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37C7F90-7FC3-4587-B949-94A308BB0485}"/>
              </a:ext>
            </a:extLst>
          </p:cNvPr>
          <p:cNvSpPr/>
          <p:nvPr/>
        </p:nvSpPr>
        <p:spPr>
          <a:xfrm>
            <a:off x="334777" y="68393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52AE2DC-997B-4B89-8942-AE47F64046F3}"/>
              </a:ext>
            </a:extLst>
          </p:cNvPr>
          <p:cNvSpPr/>
          <p:nvPr/>
        </p:nvSpPr>
        <p:spPr>
          <a:xfrm>
            <a:off x="6106927" y="19122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365490A-05E4-43F9-9D65-0A94B99DB6FF}"/>
              </a:ext>
            </a:extLst>
          </p:cNvPr>
          <p:cNvSpPr/>
          <p:nvPr/>
        </p:nvSpPr>
        <p:spPr>
          <a:xfrm>
            <a:off x="6262033" y="770653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BB6173-349B-4C0B-9377-126B6B9D2D24}"/>
              </a:ext>
            </a:extLst>
          </p:cNvPr>
          <p:cNvSpPr/>
          <p:nvPr/>
        </p:nvSpPr>
        <p:spPr>
          <a:xfrm>
            <a:off x="6263224" y="2088441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 dirty="0"/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760711A-026C-4B71-90D3-01D43C4F7B78}"/>
              </a:ext>
            </a:extLst>
          </p:cNvPr>
          <p:cNvSpPr/>
          <p:nvPr/>
        </p:nvSpPr>
        <p:spPr>
          <a:xfrm>
            <a:off x="6106927" y="3551532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DC198BA-74B9-494A-ABA1-88B267C37814}"/>
              </a:ext>
            </a:extLst>
          </p:cNvPr>
          <p:cNvSpPr/>
          <p:nvPr/>
        </p:nvSpPr>
        <p:spPr>
          <a:xfrm>
            <a:off x="232498" y="3633050"/>
            <a:ext cx="204557" cy="204557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s"/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4D0FBF1-E1FD-4DF5-8FA0-4E90DF07D5BA}"/>
              </a:ext>
            </a:extLst>
          </p:cNvPr>
          <p:cNvGrpSpPr/>
          <p:nvPr/>
        </p:nvGrpSpPr>
        <p:grpSpPr>
          <a:xfrm>
            <a:off x="7571013" y="1992464"/>
            <a:ext cx="4395739" cy="3754874"/>
            <a:chOff x="7571013" y="1892996"/>
            <a:chExt cx="4395739" cy="375487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805BDF-0EF4-4655-A852-CDE7FE381443}"/>
                </a:ext>
              </a:extLst>
            </p:cNvPr>
            <p:cNvSpPr txBox="1"/>
            <p:nvPr/>
          </p:nvSpPr>
          <p:spPr>
            <a:xfrm>
              <a:off x="7591115" y="1892996"/>
              <a:ext cx="4375637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400" dirty="0"/>
                <a:t>Use la barra de navegación de la revista para obtener información sobre la publicación.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4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400" dirty="0"/>
                <a:t>Envíe su artículo.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4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400" dirty="0"/>
                <a:t>Regístrese para recibir alertas del diario, junto con otras recomendaciones basadas en su selección.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4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400" dirty="0"/>
                <a:t>Visualice los artículos destacados de la última edición.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4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400" dirty="0"/>
                <a:t>Artículos específicos "Más leídos" y "Más citados" de las revistas.</a:t>
              </a:r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endParaRPr lang="en-US" sz="1400" dirty="0"/>
            </a:p>
            <a:p>
              <a:pPr marL="342900" indent="-342900" rtl="0">
                <a:buClr>
                  <a:schemeClr val="bg1"/>
                </a:buClr>
                <a:buSzPct val="125000"/>
                <a:buFont typeface="+mj-lt"/>
                <a:buAutoNum type="arabicPeriod"/>
              </a:pPr>
              <a:r>
                <a:rPr lang="es" sz="1400" dirty="0"/>
                <a:t>Visualice las últimas selecciones de los artículos del editor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2E99A79-E6F0-4D47-A40B-7B1C07A5A045}"/>
                </a:ext>
              </a:extLst>
            </p:cNvPr>
            <p:cNvGrpSpPr/>
            <p:nvPr/>
          </p:nvGrpSpPr>
          <p:grpSpPr>
            <a:xfrm>
              <a:off x="7571013" y="2015048"/>
              <a:ext cx="246921" cy="3139952"/>
              <a:chOff x="7571013" y="2015048"/>
              <a:chExt cx="246921" cy="313995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B5A2AC9-E12B-4EED-A9BB-9F50418E7B93}"/>
                  </a:ext>
                </a:extLst>
              </p:cNvPr>
              <p:cNvSpPr/>
              <p:nvPr/>
            </p:nvSpPr>
            <p:spPr>
              <a:xfrm>
                <a:off x="7581901" y="2015048"/>
                <a:ext cx="226818" cy="228226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s" dirty="0"/>
                  <a:t>1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AD33B28-F3DF-4865-9CF3-7D296F49DAF9}"/>
                  </a:ext>
                </a:extLst>
              </p:cNvPr>
              <p:cNvSpPr/>
              <p:nvPr/>
            </p:nvSpPr>
            <p:spPr>
              <a:xfrm>
                <a:off x="7571013" y="2544502"/>
                <a:ext cx="226818" cy="228226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s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C5A57F4-8D78-4A28-93FB-10A999B7F68A}"/>
                  </a:ext>
                </a:extLst>
              </p:cNvPr>
              <p:cNvSpPr/>
              <p:nvPr/>
            </p:nvSpPr>
            <p:spPr>
              <a:xfrm>
                <a:off x="7591116" y="3033165"/>
                <a:ext cx="226818" cy="228226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s" dirty="0"/>
                  <a:t>3</a:t>
                </a: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658D990-294D-4FBD-A3FE-B3E2FBA55277}"/>
                  </a:ext>
                </a:extLst>
              </p:cNvPr>
              <p:cNvSpPr/>
              <p:nvPr/>
            </p:nvSpPr>
            <p:spPr>
              <a:xfrm>
                <a:off x="7589360" y="3715996"/>
                <a:ext cx="226818" cy="228226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s" dirty="0"/>
                  <a:t>4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5BF3CE9-592E-49A3-98DC-3ACBB5CDAE81}"/>
                  </a:ext>
                </a:extLst>
              </p:cNvPr>
              <p:cNvSpPr/>
              <p:nvPr/>
            </p:nvSpPr>
            <p:spPr>
              <a:xfrm>
                <a:off x="7591116" y="4243943"/>
                <a:ext cx="226818" cy="228226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s" dirty="0"/>
                  <a:t>5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D480A08-B78B-4CBF-8BC6-5B63F739388B}"/>
                  </a:ext>
                </a:extLst>
              </p:cNvPr>
              <p:cNvSpPr/>
              <p:nvPr/>
            </p:nvSpPr>
            <p:spPr>
              <a:xfrm>
                <a:off x="7591116" y="4926774"/>
                <a:ext cx="226818" cy="228226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r>
                  <a:rPr lang="es" dirty="0"/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8612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blishingTemplate_Standard" id="{9D072DB0-F842-7A4C-B242-C0784F91126D}" vid="{43381C02-CC1F-3243-AAA0-5A25D7F8059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Montserrat Semi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973D4E43F8D4D977FFE1752E2A960" ma:contentTypeVersion="11" ma:contentTypeDescription="Create a new document." ma:contentTypeScope="" ma:versionID="2a8101e56b29e2b8434cce38b30e57ff">
  <xsd:schema xmlns:xsd="http://www.w3.org/2001/XMLSchema" xmlns:xs="http://www.w3.org/2001/XMLSchema" xmlns:p="http://schemas.microsoft.com/office/2006/metadata/properties" xmlns:ns2="06ef5398-7ef8-46c9-9ceb-586a0322366b" xmlns:ns3="be73b587-a4d7-4d38-9d47-87491b46bcc2" targetNamespace="http://schemas.microsoft.com/office/2006/metadata/properties" ma:root="true" ma:fieldsID="14b419224780e2bcccbd5716e3deca00" ns2:_="" ns3:_="">
    <xsd:import namespace="06ef5398-7ef8-46c9-9ceb-586a0322366b"/>
    <xsd:import namespace="be73b587-a4d7-4d38-9d47-87491b46bcc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f5398-7ef8-46c9-9ceb-586a0322366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3b587-a4d7-4d38-9d47-87491b46b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3D6C709-AA9C-4C52-BD48-6197F4D360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6ef5398-7ef8-46c9-9ceb-586a0322366b"/>
    <ds:schemaRef ds:uri="be73b587-a4d7-4d38-9d47-87491b46bc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DC7F29-F8A4-4C3E-9525-FF4687CA08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D6F125-5433-4601-A7DE-CCA4D879798B}">
  <ds:schemaRefs>
    <ds:schemaRef ds:uri="http://www.w3.org/XML/1998/namespace"/>
    <ds:schemaRef ds:uri="http://purl.org/dc/elements/1.1/"/>
    <ds:schemaRef ds:uri="be73b587-a4d7-4d38-9d47-87491b46bcc2"/>
    <ds:schemaRef ds:uri="06ef5398-7ef8-46c9-9ceb-586a0322366b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9092</TotalTime>
  <Words>1274</Words>
  <Application>Microsoft Office PowerPoint</Application>
  <PresentationFormat>Widescreen</PresentationFormat>
  <Paragraphs>278</Paragraphs>
  <Slides>15</Slides>
  <Notes>15</Notes>
  <HiddenSlides>0</HiddenSlides>
  <MMClips>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5</vt:i4>
      </vt:variant>
      <vt:variant>
        <vt:lpstr>Títulos de slides</vt:lpstr>
      </vt:variant>
      <vt:variant>
        <vt:i4>15</vt:i4>
      </vt:variant>
    </vt:vector>
  </HeadingPairs>
  <TitlesOfParts>
    <vt:vector size="25" baseType="lpstr">
      <vt:lpstr>Arial</vt:lpstr>
      <vt:lpstr>Calibri</vt:lpstr>
      <vt:lpstr>Montserrat</vt:lpstr>
      <vt:lpstr>Montserrat SemiBold</vt:lpstr>
      <vt:lpstr>Wingdings</vt:lpstr>
      <vt:lpstr>Office Theme</vt:lpstr>
      <vt:lpstr>Custom Design</vt:lpstr>
      <vt:lpstr>1_Custom Design</vt:lpstr>
      <vt:lpstr>2_Custom Design</vt:lpstr>
      <vt:lpstr>3_Custom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Gonzalez</dc:creator>
  <cp:lastModifiedBy>Julia Rebuzzi</cp:lastModifiedBy>
  <cp:revision>20</cp:revision>
  <dcterms:created xsi:type="dcterms:W3CDTF">2020-05-27T21:27:53Z</dcterms:created>
  <dcterms:modified xsi:type="dcterms:W3CDTF">2022-02-22T14:45:21Z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0x01010007A973D4E43F8D4D977FFE1752E2A960</vt:lpwstr>
  </property>
</Properties>
</file>